
<file path=[Content_Types].xml><?xml version="1.0" encoding="utf-8"?>
<Types xmlns="http://schemas.openxmlformats.org/package/2006/content-types">
  <Default Extension="gif" ContentType="image/gif"/>
  <Default Extension="jpeg" ContentType="image/jpeg"/>
  <Default Extension="JPG" ContentType="image/unknown"/>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45.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1019" r:id="rId2"/>
    <p:sldId id="1020" r:id="rId3"/>
    <p:sldId id="1128" r:id="rId4"/>
    <p:sldId id="1245" r:id="rId5"/>
    <p:sldId id="1078" r:id="rId6"/>
    <p:sldId id="1090" r:id="rId7"/>
    <p:sldId id="1091" r:id="rId8"/>
    <p:sldId id="1092" r:id="rId9"/>
    <p:sldId id="1085" r:id="rId10"/>
    <p:sldId id="1076" r:id="rId11"/>
    <p:sldId id="1108" r:id="rId12"/>
    <p:sldId id="1080" r:id="rId13"/>
    <p:sldId id="1079" r:id="rId14"/>
    <p:sldId id="1095" r:id="rId15"/>
    <p:sldId id="1107" r:id="rId16"/>
    <p:sldId id="1117" r:id="rId17"/>
    <p:sldId id="1247" r:id="rId18"/>
    <p:sldId id="1189" r:id="rId19"/>
    <p:sldId id="1184" r:id="rId20"/>
    <p:sldId id="1237" r:id="rId21"/>
    <p:sldId id="1248" r:id="rId22"/>
    <p:sldId id="1234" r:id="rId23"/>
    <p:sldId id="1194" r:id="rId24"/>
    <p:sldId id="1195" r:id="rId25"/>
    <p:sldId id="1197" r:id="rId26"/>
    <p:sldId id="1198" r:id="rId27"/>
    <p:sldId id="1196" r:id="rId28"/>
    <p:sldId id="1240" r:id="rId29"/>
    <p:sldId id="1246" r:id="rId30"/>
    <p:sldId id="1244" r:id="rId31"/>
    <p:sldId id="449" r:id="rId32"/>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342900" algn="l" rtl="0" fontAlgn="base">
      <a:spcBef>
        <a:spcPct val="0"/>
      </a:spcBef>
      <a:spcAft>
        <a:spcPct val="0"/>
      </a:spcAft>
      <a:defRPr kern="1200">
        <a:solidFill>
          <a:schemeClr val="tx1"/>
        </a:solidFill>
        <a:latin typeface="Arial" charset="0"/>
        <a:ea typeface="宋体" charset="-122"/>
        <a:cs typeface="+mn-cs"/>
      </a:defRPr>
    </a:lvl2pPr>
    <a:lvl3pPr marL="685800" algn="l" rtl="0" fontAlgn="base">
      <a:spcBef>
        <a:spcPct val="0"/>
      </a:spcBef>
      <a:spcAft>
        <a:spcPct val="0"/>
      </a:spcAft>
      <a:defRPr kern="1200">
        <a:solidFill>
          <a:schemeClr val="tx1"/>
        </a:solidFill>
        <a:latin typeface="Arial" charset="0"/>
        <a:ea typeface="宋体" charset="-122"/>
        <a:cs typeface="+mn-cs"/>
      </a:defRPr>
    </a:lvl3pPr>
    <a:lvl4pPr marL="1028700" algn="l" rtl="0" fontAlgn="base">
      <a:spcBef>
        <a:spcPct val="0"/>
      </a:spcBef>
      <a:spcAft>
        <a:spcPct val="0"/>
      </a:spcAft>
      <a:defRPr kern="1200">
        <a:solidFill>
          <a:schemeClr val="tx1"/>
        </a:solidFill>
        <a:latin typeface="Arial" charset="0"/>
        <a:ea typeface="宋体" charset="-122"/>
        <a:cs typeface="+mn-cs"/>
      </a:defRPr>
    </a:lvl4pPr>
    <a:lvl5pPr marL="1371600" algn="l" rtl="0" fontAlgn="base">
      <a:spcBef>
        <a:spcPct val="0"/>
      </a:spcBef>
      <a:spcAft>
        <a:spcPct val="0"/>
      </a:spcAft>
      <a:defRPr kern="1200">
        <a:solidFill>
          <a:schemeClr val="tx1"/>
        </a:solidFill>
        <a:latin typeface="Arial" charset="0"/>
        <a:ea typeface="宋体" charset="-122"/>
        <a:cs typeface="+mn-cs"/>
      </a:defRPr>
    </a:lvl5pPr>
    <a:lvl6pPr marL="1714500" algn="l" defTabSz="685800" rtl="0" eaLnBrk="1" latinLnBrk="0" hangingPunct="1">
      <a:defRPr kern="1200">
        <a:solidFill>
          <a:schemeClr val="tx1"/>
        </a:solidFill>
        <a:latin typeface="Arial" charset="0"/>
        <a:ea typeface="宋体" charset="-122"/>
        <a:cs typeface="+mn-cs"/>
      </a:defRPr>
    </a:lvl6pPr>
    <a:lvl7pPr marL="2057400" algn="l" defTabSz="685800" rtl="0" eaLnBrk="1" latinLnBrk="0" hangingPunct="1">
      <a:defRPr kern="1200">
        <a:solidFill>
          <a:schemeClr val="tx1"/>
        </a:solidFill>
        <a:latin typeface="Arial" charset="0"/>
        <a:ea typeface="宋体" charset="-122"/>
        <a:cs typeface="+mn-cs"/>
      </a:defRPr>
    </a:lvl7pPr>
    <a:lvl8pPr marL="2400300" algn="l" defTabSz="685800" rtl="0" eaLnBrk="1" latinLnBrk="0" hangingPunct="1">
      <a:defRPr kern="1200">
        <a:solidFill>
          <a:schemeClr val="tx1"/>
        </a:solidFill>
        <a:latin typeface="Arial" charset="0"/>
        <a:ea typeface="宋体" charset="-122"/>
        <a:cs typeface="+mn-cs"/>
      </a:defRPr>
    </a:lvl8pPr>
    <a:lvl9pPr marL="2743200" algn="l" defTabSz="6858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364">
          <p15:clr>
            <a:srgbClr val="A4A3A4"/>
          </p15:clr>
        </p15:guide>
        <p15:guide id="2" orient="horz" pos="3948">
          <p15:clr>
            <a:srgbClr val="A4A3A4"/>
          </p15:clr>
        </p15:guide>
        <p15:guide id="3" pos="7167">
          <p15:clr>
            <a:srgbClr val="A4A3A4"/>
          </p15:clr>
        </p15:guide>
        <p15:guide id="4" pos="513">
          <p15:clr>
            <a:srgbClr val="A4A3A4"/>
          </p15:clr>
        </p15:guide>
        <p15:guide id="5" orient="horz" pos="273">
          <p15:clr>
            <a:srgbClr val="A4A3A4"/>
          </p15:clr>
        </p15:guide>
        <p15:guide id="6" orient="horz" pos="2961">
          <p15:clr>
            <a:srgbClr val="A4A3A4"/>
          </p15:clr>
        </p15:guide>
        <p15:guide id="7" pos="5375">
          <p15:clr>
            <a:srgbClr val="A4A3A4"/>
          </p15:clr>
        </p15:guide>
        <p15:guide id="8" pos="3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00000"/>
    <a:srgbClr val="005490"/>
    <a:srgbClr val="FFC000"/>
    <a:srgbClr val="FFFF99"/>
    <a:srgbClr val="FFFFFF"/>
    <a:srgbClr val="660066"/>
    <a:srgbClr val="7030A0"/>
    <a:srgbClr val="33CC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3939" autoAdjust="0"/>
  </p:normalViewPr>
  <p:slideViewPr>
    <p:cSldViewPr snapToGrid="0">
      <p:cViewPr>
        <p:scale>
          <a:sx n="83" d="100"/>
          <a:sy n="83" d="100"/>
        </p:scale>
        <p:origin x="764" y="40"/>
      </p:cViewPr>
      <p:guideLst>
        <p:guide orient="horz" pos="364"/>
        <p:guide orient="horz" pos="3948"/>
        <p:guide pos="7167"/>
        <p:guide pos="513"/>
        <p:guide orient="horz" pos="273"/>
        <p:guide orient="horz" pos="2961"/>
        <p:guide pos="5375"/>
        <p:guide pos="385"/>
      </p:guideLst>
    </p:cSldViewPr>
  </p:slideViewPr>
  <p:notesTextViewPr>
    <p:cViewPr>
      <p:scale>
        <a:sx n="1" d="1"/>
        <a:sy n="1" d="1"/>
      </p:scale>
      <p:origin x="0" y="0"/>
    </p:cViewPr>
  </p:notesTextViewPr>
  <p:sorterViewPr>
    <p:cViewPr>
      <p:scale>
        <a:sx n="110" d="100"/>
        <a:sy n="110" d="100"/>
      </p:scale>
      <p:origin x="0" y="0"/>
    </p:cViewPr>
  </p:sorterViewPr>
  <p:notesViewPr>
    <p:cSldViewPr snapToGrid="0">
      <p:cViewPr varScale="1">
        <p:scale>
          <a:sx n="67" d="100"/>
          <a:sy n="67"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smtClean="0">
                <a:latin typeface="Arial" panose="020B0604020202020204" pitchFamily="34" charset="0"/>
                <a:ea typeface="宋体" panose="02010600030101010101" pitchFamily="2" charset="-122"/>
              </a:defRPr>
            </a:lvl1pPr>
          </a:lstStyle>
          <a:p>
            <a:pPr>
              <a:defRPr/>
            </a:pPr>
            <a:fld id="{F00F90BF-8C48-4CA2-80D6-878CC3A30C32}" type="datetimeFigureOut">
              <a:rPr lang="zh-CN" altLang="en-US"/>
              <a:pPr>
                <a:defRPr/>
              </a:pPr>
              <a:t>2024/2/24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buFont typeface="Arial" panose="020B0604020202020204" pitchFamily="34" charset="0"/>
              <a:buNone/>
              <a:defRPr sz="1200" smtClean="0">
                <a:latin typeface="Arial" panose="020B0604020202020204" pitchFamily="34" charset="0"/>
                <a:ea typeface="宋体" panose="02010600030101010101" pitchFamily="2" charset="-122"/>
              </a:defRPr>
            </a:lvl1pPr>
          </a:lstStyle>
          <a:p>
            <a:pPr>
              <a:defRPr/>
            </a:pPr>
            <a:fld id="{44003121-3255-47B8-A556-D9DF42160D5A}" type="slidenum">
              <a:rPr lang="zh-CN" altLang="en-US"/>
              <a:pPr>
                <a:defRPr/>
              </a:pPr>
              <a:t>‹#›</a:t>
            </a:fld>
            <a:endParaRPr lang="zh-CN" altLang="en-US"/>
          </a:p>
        </p:txBody>
      </p:sp>
    </p:spTree>
    <p:extLst>
      <p:ext uri="{BB962C8B-B14F-4D97-AF65-F5344CB8AC3E}">
        <p14:creationId xmlns:p14="http://schemas.microsoft.com/office/powerpoint/2010/main" val="3316963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fld id="{2B5ACEA1-EEEC-4CB2-A5B8-5C8DB036A88E}" type="datetimeFigureOut">
              <a:rPr lang="zh-CN" altLang="en-US"/>
              <a:pPr>
                <a:defRPr/>
              </a:pPr>
              <a:t>2024/2/24</a:t>
            </a:fld>
            <a:endParaRPr lang="zh-CN" altLang="en-US"/>
          </a:p>
        </p:txBody>
      </p:sp>
      <p:sp>
        <p:nvSpPr>
          <p:cNvPr id="18436" name="幻灯片图像占位符 3"/>
          <p:cNvSpPr>
            <a:spLocks noGrp="1" noRot="1" noChangeAspect="1" noChangeArrowheads="1"/>
          </p:cNvSpPr>
          <p:nvPr>
            <p:ph type="sldImg" idx="2"/>
          </p:nvPr>
        </p:nvSpPr>
        <p:spPr bwMode="auto">
          <a:xfrm>
            <a:off x="685800" y="1143000"/>
            <a:ext cx="5486400" cy="3086100"/>
          </a:xfrm>
          <a:prstGeom prst="rect">
            <a:avLst/>
          </a:prstGeom>
          <a:noFill/>
          <a:ln w="9525">
            <a:noFill/>
            <a:miter lim="800000"/>
            <a:headEnd/>
            <a:tailEnd/>
          </a:ln>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fld id="{444A09C8-5CF5-4986-ABD9-DB1CAFAA9E30}" type="slidenum">
              <a:rPr lang="zh-CN" altLang="en-US"/>
              <a:pPr>
                <a:defRPr/>
              </a:pPr>
              <a:t>‹#›</a:t>
            </a:fld>
            <a:endParaRPr lang="zh-CN" altLang="en-US"/>
          </a:p>
        </p:txBody>
      </p:sp>
    </p:spTree>
    <p:extLst>
      <p:ext uri="{BB962C8B-B14F-4D97-AF65-F5344CB8AC3E}">
        <p14:creationId xmlns:p14="http://schemas.microsoft.com/office/powerpoint/2010/main" val="185511937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1pPr>
    <a:lvl2pPr marL="3429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2pPr>
    <a:lvl3pPr marL="6858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3pPr>
    <a:lvl4pPr marL="10287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4pPr>
    <a:lvl5pPr marL="1371600" algn="l" rtl="0" eaLnBrk="0" fontAlgn="base" hangingPunct="0">
      <a:spcBef>
        <a:spcPct val="30000"/>
      </a:spcBef>
      <a:spcAft>
        <a:spcPct val="0"/>
      </a:spcAft>
      <a:defRPr sz="900" kern="1200">
        <a:solidFill>
          <a:schemeClr val="tx1"/>
        </a:solidFill>
        <a:latin typeface="Calibri" panose="020F0502020204030204" pitchFamily="34" charset="0"/>
        <a:ea typeface="宋体" panose="02010600030101010101" pitchFamily="2"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a:xfrm>
            <a:off x="381000" y="685800"/>
            <a:ext cx="6096000" cy="3429000"/>
          </a:xfrm>
        </p:spPr>
      </p:sp>
      <p:sp>
        <p:nvSpPr>
          <p:cNvPr id="21506" name="备注占位符 2"/>
          <p:cNvSpPr>
            <a:spLocks noGrp="1"/>
          </p:cNvSpPr>
          <p:nvPr>
            <p:ph type="body" idx="1"/>
          </p:nvPr>
        </p:nvSpPr>
        <p:spPr>
          <a:noFill/>
        </p:spPr>
        <p:txBody>
          <a:bodyPr/>
          <a:lstStyle/>
          <a:p>
            <a:pPr eaLnBrk="1" hangingPunct="1"/>
            <a:endParaRPr lang="zh-CN" altLang="en-US" dirty="0">
              <a:ea typeface="宋体" charset="-122"/>
            </a:endParaRPr>
          </a:p>
        </p:txBody>
      </p:sp>
      <p:sp>
        <p:nvSpPr>
          <p:cNvPr id="2150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1A0EDCAD-7CCE-4573-A3D1-855439B5135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962510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effectLst/>
                <a:latin typeface="楷体" panose="02010609060101010101" pitchFamily="49" charset="-122"/>
                <a:ea typeface="楷体" panose="02010609060101010101" pitchFamily="49" charset="-122"/>
                <a:cs typeface="+mn-cs"/>
              </a:rPr>
              <a:t>从文本输入，到语音输出，中间有三个关键环节。</a:t>
            </a:r>
            <a:endParaRPr lang="en-US" altLang="zh-CN" sz="1600" kern="0" dirty="0">
              <a:solidFill>
                <a:schemeClr val="bg1">
                  <a:lumMod val="95000"/>
                </a:schemeClr>
              </a:solidFill>
              <a:effectLst/>
              <a:latin typeface="楷体" panose="02010609060101010101" pitchFamily="49" charset="-122"/>
              <a:ea typeface="楷体" panose="02010609060101010101" pitchFamily="49" charset="-122"/>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572" kern="1200" dirty="0">
                <a:solidFill>
                  <a:schemeClr val="tx1"/>
                </a:solidFill>
                <a:effectLst/>
                <a:latin typeface="+mn-lt"/>
                <a:ea typeface="+mn-ea"/>
                <a:cs typeface="+mn-cs"/>
              </a:rPr>
              <a:t>第一步是语言处理，在文语转换系统中起着重要的作用，主要模拟人对自然语言的理解过程，包括文本规整、词的切分、语法分析和语义分析，使计算机对输入的文本能完全理解，并给出后两部分所需要的各种发音提示。</a:t>
            </a:r>
            <a:endParaRPr lang="en-US" altLang="zh-CN" sz="1572"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572" kern="1200" dirty="0">
                <a:solidFill>
                  <a:schemeClr val="tx1"/>
                </a:solidFill>
                <a:effectLst/>
                <a:latin typeface="+mn-lt"/>
                <a:ea typeface="+mn-ea"/>
                <a:cs typeface="+mn-cs"/>
              </a:rPr>
              <a:t>第二步是韵律处理，为合成语音规划出音段特征，如音高、音长和音强等，使合成语音能正确表达语意，听起来更加自然。</a:t>
            </a:r>
            <a:endParaRPr lang="en-US" altLang="zh-CN" sz="1572"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572" kern="1200" dirty="0">
                <a:solidFill>
                  <a:schemeClr val="tx1"/>
                </a:solidFill>
                <a:effectLst/>
                <a:latin typeface="+mn-lt"/>
                <a:ea typeface="+mn-ea"/>
                <a:cs typeface="+mn-cs"/>
              </a:rPr>
              <a:t>第三步是声学处理</a:t>
            </a:r>
            <a:r>
              <a:rPr lang="zh-CN" altLang="en-US" sz="1572" kern="1200" dirty="0">
                <a:solidFill>
                  <a:schemeClr val="tx1"/>
                </a:solidFill>
                <a:effectLst/>
                <a:latin typeface="+mn-lt"/>
                <a:ea typeface="+mn-ea"/>
                <a:cs typeface="+mn-cs"/>
              </a:rPr>
              <a:t>，也就是单元合成</a:t>
            </a:r>
            <a:r>
              <a:rPr lang="zh-CN" altLang="zh-CN" sz="1572" kern="1200" dirty="0">
                <a:solidFill>
                  <a:schemeClr val="tx1"/>
                </a:solidFill>
                <a:effectLst/>
                <a:latin typeface="+mn-lt"/>
                <a:ea typeface="+mn-ea"/>
                <a:cs typeface="+mn-cs"/>
              </a:rPr>
              <a:t>，根据前两部分的处理结果拼接输出语音，即合成语音。</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136915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dirty="0">
                <a:solidFill>
                  <a:schemeClr val="bg1"/>
                </a:solidFill>
                <a:latin typeface="楷体" panose="02010609060101010101" pitchFamily="49" charset="-122"/>
                <a:ea typeface="楷体" panose="02010609060101010101" pitchFamily="49" charset="-122"/>
              </a:rPr>
              <a:t>经过文本分析（文本正则、分词、词性标注、注音）</a:t>
            </a:r>
            <a:endParaRPr lang="en-US" altLang="zh-CN" sz="1600" dirty="0">
              <a:solidFill>
                <a:schemeClr val="bg1"/>
              </a:solidFill>
              <a:latin typeface="楷体" panose="02010609060101010101" pitchFamily="49" charset="-122"/>
              <a:ea typeface="楷体" panose="02010609060101010101"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dirty="0">
                <a:latin typeface="楷体" panose="02010609060101010101" pitchFamily="49" charset="-122"/>
                <a:ea typeface="楷体" panose="02010609060101010101" pitchFamily="49" charset="-122"/>
              </a:rPr>
              <a:t>韵律停顿预测</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dirty="0">
                <a:latin typeface="楷体" panose="02010609060101010101" pitchFamily="49" charset="-122"/>
                <a:ea typeface="楷体" panose="02010609060101010101" pitchFamily="49" charset="-122"/>
              </a:rPr>
              <a:t>声学参数预测</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dirty="0">
                <a:solidFill>
                  <a:schemeClr val="bg1"/>
                </a:solidFill>
                <a:latin typeface="楷体" panose="02010609060101010101" pitchFamily="49" charset="-122"/>
                <a:ea typeface="楷体" panose="02010609060101010101" pitchFamily="49" charset="-122"/>
              </a:rPr>
              <a:t>得到的合成语音已与真人无异</a:t>
            </a:r>
            <a:r>
              <a:rPr lang="en-US" altLang="zh-CN" sz="1600" dirty="0">
                <a:solidFill>
                  <a:schemeClr val="bg1"/>
                </a:solidFill>
                <a:latin typeface="楷体" panose="02010609060101010101" pitchFamily="49" charset="-122"/>
                <a:ea typeface="楷体" panose="02010609060101010101" pitchFamily="49" charset="-122"/>
              </a:rPr>
              <a:t>[ </a:t>
            </a:r>
            <a:r>
              <a:rPr lang="zh-CN" altLang="en-US" sz="1600" dirty="0">
                <a:solidFill>
                  <a:schemeClr val="bg1"/>
                </a:solidFill>
                <a:latin typeface="楷体" panose="02010609060101010101" pitchFamily="49" charset="-122"/>
                <a:ea typeface="楷体" panose="02010609060101010101" pitchFamily="49" charset="-122"/>
              </a:rPr>
              <a:t>播放 </a:t>
            </a:r>
            <a:r>
              <a:rPr lang="en-US" altLang="zh-CN" sz="1600" dirty="0">
                <a:solidFill>
                  <a:schemeClr val="bg1"/>
                </a:solidFill>
                <a:latin typeface="楷体" panose="02010609060101010101" pitchFamily="49" charset="-122"/>
                <a:ea typeface="楷体" panose="02010609060101010101" pitchFamily="49" charset="-122"/>
              </a:rPr>
              <a:t>22 S ]</a:t>
            </a:r>
            <a:endParaRPr lang="zh-CN" altLang="en-US" sz="1600" dirty="0">
              <a:solidFill>
                <a:schemeClr val="bg1"/>
              </a:solidFill>
              <a:latin typeface="楷体" panose="02010609060101010101" pitchFamily="49" charset="-122"/>
              <a:ea typeface="楷体" panose="02010609060101010101"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在线合成（拼接）</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离线合成（参数）</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1244329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zh-CN" sz="1539" b="0" i="0" u="none" strike="noStrike" kern="0" cap="none" spc="0" normalizeH="0" baseline="0" dirty="0">
                <a:ln>
                  <a:noFill/>
                </a:ln>
                <a:solidFill>
                  <a:schemeClr val="tx1"/>
                </a:solidFill>
                <a:effectLst/>
                <a:uLnTx/>
                <a:uFillTx/>
                <a:latin typeface="楷体" panose="02010609060101010101" pitchFamily="49" charset="-122"/>
                <a:ea typeface="楷体" panose="02010609060101010101" pitchFamily="49" charset="-122"/>
                <a:cs typeface="+mn-cs"/>
              </a:rPr>
              <a:t>日常生活中，经常会遇到在噪声干扰下进行语音通信的问题。例如在汽车、火车上使用移动电话，或使用马路边和市场里的公用电话等，总有旁人或环境的喧闹声，这种场景下需要语音增强技术。而对于处于特殊环境的语音系统，一般都要在不同程度上采取一些增强措施。例如直升机机舱内的通信语音处理、舰艇机舱内的通话系统等都需要用语音增强技术。</a:t>
            </a:r>
            <a:endParaRPr kumimoji="0" lang="zh-CN" altLang="en-US" sz="1539" b="0" i="0" u="none" strike="noStrike" kern="0" cap="none" spc="0" normalizeH="0" baseline="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03866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259594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89024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33652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2679903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7AB6-53EF-5A05-569D-57693BFBB011}"/>
            </a:ext>
          </a:extLst>
        </p:cNvPr>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E985083B-B541-1529-5204-638489008D23}"/>
              </a:ext>
            </a:extLst>
          </p:cNvPr>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a:extLst>
              <a:ext uri="{FF2B5EF4-FFF2-40B4-BE49-F238E27FC236}">
                <a16:creationId xmlns:a16="http://schemas.microsoft.com/office/drawing/2014/main" id="{065E14C3-D3BA-F676-30E9-28DE5BBA230E}"/>
              </a:ext>
            </a:extLst>
          </p:cNvPr>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a:extLst>
              <a:ext uri="{FF2B5EF4-FFF2-40B4-BE49-F238E27FC236}">
                <a16:creationId xmlns:a16="http://schemas.microsoft.com/office/drawing/2014/main" id="{CA7F0242-B9CA-37C3-0480-1D4231A795A5}"/>
              </a:ext>
            </a:extLst>
          </p:cNvPr>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138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153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a:t>分词是自然语言处理的基础，分词准确度直接决定了后面的词性标注、句法分析、词向量以及文本分析的质量。英文语句使用空格将单词进行分隔，除了某些特定词，如</a:t>
            </a:r>
            <a:r>
              <a:rPr lang="en-US" altLang="zh-CN" dirty="0"/>
              <a:t>how many</a:t>
            </a:r>
            <a:r>
              <a:rPr lang="zh-CN" altLang="en-US" dirty="0"/>
              <a:t>，</a:t>
            </a:r>
            <a:r>
              <a:rPr lang="en-US" altLang="zh-CN" dirty="0"/>
              <a:t>New York</a:t>
            </a:r>
            <a:r>
              <a:rPr lang="zh-CN" altLang="en-US" dirty="0"/>
              <a:t>等外，大部分情况下不需要考虑分词问题。但中文不同，天然缺少分隔符，需要读者自行分词和断句。故在做中文自然语言处理时，我们需要先进行分词。</a:t>
            </a:r>
            <a:endParaRPr lang="en-US" altLang="zh-CN" dirty="0"/>
          </a:p>
          <a:p>
            <a:pPr eaLnBrk="1" hangingPunct="1">
              <a:spcBef>
                <a:spcPct val="0"/>
              </a:spcBef>
            </a:pPr>
            <a:endParaRPr lang="en-US" altLang="zh-CN" dirty="0"/>
          </a:p>
          <a:p>
            <a:pPr marL="0" marR="0" indent="0" algn="l" defTabSz="1198047" rtl="0" eaLnBrk="1" fontAlgn="auto" latinLnBrk="0" hangingPunct="1">
              <a:lnSpc>
                <a:spcPct val="100000"/>
              </a:lnSpc>
              <a:spcBef>
                <a:spcPct val="0"/>
              </a:spcBef>
              <a:spcAft>
                <a:spcPts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组合型歧义：分词粒度不同导致的不同切分结果。比如“中华人民共和国”，粗粒度的分词结果为“中华人民共和国”，细粒度的分词结果为“中华</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人民</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共和国”</a:t>
            </a:r>
          </a:p>
          <a:p>
            <a:pPr marL="0" marR="0" indent="0" algn="l" defTabSz="1198047" rtl="0" eaLnBrk="1" fontAlgn="auto" latinLnBrk="0" hangingPunct="1">
              <a:lnSpc>
                <a:spcPct val="100000"/>
              </a:lnSpc>
              <a:spcBef>
                <a:spcPct val="0"/>
              </a:spcBef>
              <a:spcAft>
                <a:spcPts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交集型歧义：不同切分结果共用相同的字，前后组合的不同导致不同的切分结果。比如“商务处女干事”，可以划分为“商务处</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女干事”，也可以划分为“商务</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处女</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干事”。这也需要通过整句话来区分。交集型歧义前后组合，变化很多，难以预测，故也有专家称之为“偶发型歧义”。</a:t>
            </a:r>
          </a:p>
          <a:p>
            <a:pPr eaLnBrk="1" hangingPunct="1">
              <a:spcBef>
                <a:spcPct val="0"/>
              </a:spcBef>
            </a:pPr>
            <a:endParaRPr lang="zh-CN" altLang="en-US" dirty="0"/>
          </a:p>
          <a:p>
            <a:pPr eaLnBrk="1" hangingPunct="1">
              <a:spcBef>
                <a:spcPct val="0"/>
              </a:spcBef>
            </a:pPr>
            <a:r>
              <a:rPr lang="zh-CN" altLang="en-US" dirty="0"/>
              <a:t>真歧义：本身语法或语义没有问题，即使人工切分也会产生歧义。比如“下雨天留客天天留人不留”，可以划分为“下雨天</a:t>
            </a:r>
            <a:r>
              <a:rPr lang="en-US" altLang="zh-CN" dirty="0"/>
              <a:t>/</a:t>
            </a:r>
            <a:r>
              <a:rPr lang="zh-CN" altLang="en-US" dirty="0"/>
              <a:t>留客天</a:t>
            </a:r>
            <a:r>
              <a:rPr lang="en-US" altLang="zh-CN" dirty="0"/>
              <a:t>/</a:t>
            </a:r>
            <a:r>
              <a:rPr lang="zh-CN" altLang="en-US" dirty="0"/>
              <a:t>天留</a:t>
            </a:r>
            <a:r>
              <a:rPr lang="en-US" altLang="zh-CN" dirty="0"/>
              <a:t>/</a:t>
            </a:r>
            <a:r>
              <a:rPr lang="zh-CN" altLang="en-US" dirty="0"/>
              <a:t>人不留”，也可以划分为“下雨天</a:t>
            </a:r>
            <a:r>
              <a:rPr lang="en-US" altLang="zh-CN" dirty="0"/>
              <a:t>/</a:t>
            </a:r>
            <a:r>
              <a:rPr lang="zh-CN" altLang="en-US" dirty="0"/>
              <a:t>留客天</a:t>
            </a:r>
            <a:r>
              <a:rPr lang="en-US" altLang="zh-CN" dirty="0"/>
              <a:t>/</a:t>
            </a:r>
            <a:r>
              <a:rPr lang="zh-CN" altLang="en-US" dirty="0"/>
              <a:t>天留人不</a:t>
            </a:r>
            <a:r>
              <a:rPr lang="en-US" altLang="zh-CN" dirty="0"/>
              <a:t>/</a:t>
            </a:r>
            <a:r>
              <a:rPr lang="zh-CN" altLang="en-US" dirty="0"/>
              <a:t>留”。此时通过整句话还没法切分，只能通过上下文语境来进行切分。如果是不想留客，则切分为前一个。否则切分为后一个。</a:t>
            </a:r>
            <a:endParaRPr lang="en-US" altLang="zh-CN" dirty="0"/>
          </a:p>
          <a:p>
            <a:pPr eaLnBrk="1" hangingPunct="1">
              <a:spcBef>
                <a:spcPct val="0"/>
              </a:spcBef>
            </a:pPr>
            <a:endParaRPr lang="en-US" altLang="zh-CN" dirty="0"/>
          </a:p>
          <a:p>
            <a:pPr eaLnBrk="1" hangingPunct="1">
              <a:spcBef>
                <a:spcPct val="0"/>
              </a:spcBef>
            </a:pPr>
            <a:r>
              <a:rPr lang="zh-CN" altLang="en-US" dirty="0"/>
              <a:t>未登录词</a:t>
            </a:r>
          </a:p>
          <a:p>
            <a:pPr eaLnBrk="1" hangingPunct="1">
              <a:spcBef>
                <a:spcPct val="0"/>
              </a:spcBef>
            </a:pPr>
            <a:r>
              <a:rPr lang="zh-CN" altLang="en-US" dirty="0"/>
              <a:t>也叫新词发现，或者生词，未被词典收录的词。未登录词分为如下几种类型</a:t>
            </a:r>
          </a:p>
          <a:p>
            <a:pPr eaLnBrk="1" hangingPunct="1">
              <a:spcBef>
                <a:spcPct val="0"/>
              </a:spcBef>
            </a:pPr>
            <a:endParaRPr lang="zh-CN" altLang="en-US" dirty="0"/>
          </a:p>
          <a:p>
            <a:pPr eaLnBrk="1" hangingPunct="1">
              <a:spcBef>
                <a:spcPct val="0"/>
              </a:spcBef>
            </a:pPr>
            <a:r>
              <a:rPr lang="zh-CN" altLang="en-US" dirty="0"/>
              <a:t>新出现的词汇，比如一些网络热词，如“超女”“给力”等。</a:t>
            </a:r>
          </a:p>
          <a:p>
            <a:pPr eaLnBrk="1" hangingPunct="1">
              <a:spcBef>
                <a:spcPct val="0"/>
              </a:spcBef>
            </a:pPr>
            <a:r>
              <a:rPr lang="zh-CN" altLang="en-US" dirty="0"/>
              <a:t>专有名词，主要是人名 地名 组织机构，比如 “南苏丹” “特朗普” “花呗” “借呗” 等。</a:t>
            </a:r>
          </a:p>
          <a:p>
            <a:pPr eaLnBrk="1" hangingPunct="1">
              <a:spcBef>
                <a:spcPct val="0"/>
              </a:spcBef>
            </a:pPr>
            <a:r>
              <a:rPr lang="zh-CN" altLang="en-US" dirty="0"/>
              <a:t>专业名词和研究领域词语，比如 “苏丹红” “禽流感”。</a:t>
            </a:r>
          </a:p>
          <a:p>
            <a:pPr eaLnBrk="1" hangingPunct="1">
              <a:spcBef>
                <a:spcPct val="0"/>
              </a:spcBef>
            </a:pPr>
            <a:r>
              <a:rPr lang="zh-CN" altLang="en-US" dirty="0"/>
              <a:t>其他专有名词，比如新出现的电影名、产品名、书籍名等。</a:t>
            </a:r>
          </a:p>
          <a:p>
            <a:pPr eaLnBrk="1" hangingPunct="1">
              <a:spcBef>
                <a:spcPct val="0"/>
              </a:spcBef>
            </a:pPr>
            <a:r>
              <a:rPr lang="zh-CN" altLang="en-US" dirty="0"/>
              <a:t>未登录词对于分词精度的影响远远超过歧义切分。未登录词识别难度也很大，主要原因有</a:t>
            </a:r>
          </a:p>
          <a:p>
            <a:pPr eaLnBrk="1" hangingPunct="1">
              <a:spcBef>
                <a:spcPct val="0"/>
              </a:spcBef>
            </a:pPr>
            <a:endParaRPr lang="zh-CN" altLang="en-US" dirty="0"/>
          </a:p>
          <a:p>
            <a:pPr eaLnBrk="1" hangingPunct="1">
              <a:spcBef>
                <a:spcPct val="0"/>
              </a:spcBef>
            </a:pPr>
            <a:r>
              <a:rPr lang="zh-CN" altLang="en-US" dirty="0"/>
              <a:t>未登录词增长速度往往比词典更新速度快很多，因此很难利用更新词典的方式解决未登录词问题。不过词典越大越全，分词精度也会越高。因此一个大而全的词典还是相当重要的。</a:t>
            </a:r>
          </a:p>
          <a:p>
            <a:pPr eaLnBrk="1" hangingPunct="1">
              <a:spcBef>
                <a:spcPct val="0"/>
              </a:spcBef>
            </a:pPr>
            <a:r>
              <a:rPr lang="zh-CN" altLang="en-US" dirty="0"/>
              <a:t>未登录词都是由普通词汇构成，长度不定，也没有明显的边界标志词。</a:t>
            </a:r>
          </a:p>
          <a:p>
            <a:pPr eaLnBrk="1" hangingPunct="1">
              <a:spcBef>
                <a:spcPct val="0"/>
              </a:spcBef>
            </a:pPr>
            <a:r>
              <a:rPr lang="zh-CN" altLang="en-US" dirty="0"/>
              <a:t>未登录词还有可能与上下文中的其他词汇构成交集型歧义。</a:t>
            </a:r>
          </a:p>
          <a:p>
            <a:pPr eaLnBrk="1" hangingPunct="1">
              <a:spcBef>
                <a:spcPct val="0"/>
              </a:spcBef>
            </a:pPr>
            <a:r>
              <a:rPr lang="zh-CN" altLang="en-US" dirty="0"/>
              <a:t>未登录词中还有可能夹杂着英语字母等其他符号，这也带来了很大难度。比如“</a:t>
            </a:r>
            <a:r>
              <a:rPr lang="en-US" altLang="zh-CN" dirty="0"/>
              <a:t>e</a:t>
            </a:r>
            <a:r>
              <a:rPr lang="zh-CN" altLang="en-US" dirty="0"/>
              <a:t>租宝”。</a:t>
            </a:r>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527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418F03C3-53C1-4F10-8DAF-D1F318E96C6E}"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556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90896-52E6-6BAD-6958-5E2FD0316B5B}"/>
            </a:ext>
          </a:extLst>
        </p:cNvPr>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D30C67C4-95B9-569D-ADEF-56ACFCD90F38}"/>
              </a:ext>
            </a:extLst>
          </p:cNvPr>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a:extLst>
              <a:ext uri="{FF2B5EF4-FFF2-40B4-BE49-F238E27FC236}">
                <a16:creationId xmlns:a16="http://schemas.microsoft.com/office/drawing/2014/main" id="{EBD53E43-695F-F458-FD4F-DF9638ACA313}"/>
              </a:ext>
            </a:extLst>
          </p:cNvPr>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a:extLst>
              <a:ext uri="{FF2B5EF4-FFF2-40B4-BE49-F238E27FC236}">
                <a16:creationId xmlns:a16="http://schemas.microsoft.com/office/drawing/2014/main" id="{86784E50-DF4C-EA7B-DFA5-786ECABB59D9}"/>
              </a:ext>
            </a:extLst>
          </p:cNvPr>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64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79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1754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4704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7327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en-US" altLang="zh-CN"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679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307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285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0A05-D957-B82F-B0EB-24874990ED5D}"/>
            </a:ext>
          </a:extLst>
        </p:cNvPr>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04DE7191-7D2A-6C57-A910-0AE7C69DCD2E}"/>
              </a:ext>
            </a:extLst>
          </p:cNvPr>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a:extLst>
              <a:ext uri="{FF2B5EF4-FFF2-40B4-BE49-F238E27FC236}">
                <a16:creationId xmlns:a16="http://schemas.microsoft.com/office/drawing/2014/main" id="{E6D47A8E-CAFD-DB4E-C0F0-DA47597D868B}"/>
              </a:ext>
            </a:extLst>
          </p:cNvPr>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a:extLst>
              <a:ext uri="{FF2B5EF4-FFF2-40B4-BE49-F238E27FC236}">
                <a16:creationId xmlns:a16="http://schemas.microsoft.com/office/drawing/2014/main" id="{8820DB87-CC57-2410-B73E-3F287FA57EF6}"/>
              </a:ext>
            </a:extLst>
          </p:cNvPr>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431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ea typeface="宋体" charset="-122"/>
              </a:rPr>
              <a:t>智能语音技术是最成熟最早落地的</a:t>
            </a:r>
            <a:r>
              <a:rPr lang="en-US" altLang="zh-CN" dirty="0">
                <a:ea typeface="宋体" charset="-122"/>
              </a:rPr>
              <a:t>AI</a:t>
            </a:r>
            <a:r>
              <a:rPr lang="zh-CN" altLang="en-US" dirty="0">
                <a:ea typeface="宋体" charset="-122"/>
              </a:rPr>
              <a:t>应用技术之一。</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 </a:t>
            </a:r>
            <a:r>
              <a:rPr lang="zh-CN" altLang="en-US" dirty="0">
                <a:ea typeface="宋体" charset="-122"/>
              </a:rPr>
              <a:t>科大讯飞，通用语音识别率达到</a:t>
            </a:r>
            <a:r>
              <a:rPr lang="en-US" altLang="zh-CN" dirty="0">
                <a:ea typeface="宋体" charset="-122"/>
              </a:rPr>
              <a:t>98%</a:t>
            </a:r>
            <a:r>
              <a:rPr lang="zh-CN" altLang="en-US" dirty="0">
                <a:ea typeface="宋体" charset="-122"/>
              </a:rPr>
              <a:t>；电话客服；导航语音等。</a:t>
            </a:r>
            <a:endParaRPr lang="en-US" altLang="zh-CN"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ea typeface="宋体" charset="-122"/>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11385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B192D-0317-4E0B-FD63-34430A9329A6}"/>
            </a:ext>
          </a:extLst>
        </p:cNvPr>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6389FDD2-4666-ADAF-EE87-D942C6E72BF8}"/>
              </a:ext>
            </a:extLst>
          </p:cNvPr>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a:extLst>
              <a:ext uri="{FF2B5EF4-FFF2-40B4-BE49-F238E27FC236}">
                <a16:creationId xmlns:a16="http://schemas.microsoft.com/office/drawing/2014/main" id="{EACA8FEA-C379-5E39-F04D-A257DB37B84D}"/>
              </a:ext>
            </a:extLst>
          </p:cNvPr>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a:extLst>
              <a:ext uri="{FF2B5EF4-FFF2-40B4-BE49-F238E27FC236}">
                <a16:creationId xmlns:a16="http://schemas.microsoft.com/office/drawing/2014/main" id="{89DC716E-1E10-9603-BDED-E59BE2E7262C}"/>
              </a:ext>
            </a:extLst>
          </p:cNvPr>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763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p:sp>
      <p:sp>
        <p:nvSpPr>
          <p:cNvPr id="23554" name="备注占位符 2"/>
          <p:cNvSpPr>
            <a:spLocks noGrp="1"/>
          </p:cNvSpPr>
          <p:nvPr>
            <p:ph type="body" idx="1"/>
          </p:nvPr>
        </p:nvSpPr>
        <p:spPr>
          <a:noFill/>
        </p:spPr>
        <p:txBody>
          <a:bodyPr/>
          <a:lstStyle/>
          <a:p>
            <a:pPr eaLnBrk="1" hangingPunct="1"/>
            <a:endParaRPr lang="zh-CN" altLang="en-US" dirty="0">
              <a:ea typeface="宋体" charset="-122"/>
            </a:endParaRPr>
          </a:p>
        </p:txBody>
      </p:sp>
      <p:sp>
        <p:nvSpPr>
          <p:cNvPr id="23555" name="灯片编号占位符 3"/>
          <p:cNvSpPr>
            <a:spLocks noGrp="1"/>
          </p:cNvSpPr>
          <p:nvPr>
            <p:ph type="sldNum" sz="quarter" idx="5"/>
          </p:nvPr>
        </p:nvSpPr>
        <p:spPr>
          <a:noFill/>
          <a:ln>
            <a:miter lim="800000"/>
            <a:headEnd/>
            <a:tailEnd/>
          </a:ln>
        </p:spPr>
        <p:txBody>
          <a:bodyPr/>
          <a:lstStyle/>
          <a:p>
            <a:pPr>
              <a:buFont typeface="Arial" charset="0"/>
              <a:buNone/>
            </a:pPr>
            <a:fld id="{8B008736-2489-4A86-9E5C-1660274F1167}" type="slidenum">
              <a:rPr lang="zh-CN" altLang="en-US" smtClean="0">
                <a:ea typeface="宋体" charset="-122"/>
              </a:rPr>
              <a:pPr>
                <a:buFont typeface="Arial" charset="0"/>
                <a:buNone/>
              </a:pPr>
              <a:t>31</a:t>
            </a:fld>
            <a:endParaRPr lang="zh-CN" altLang="en-US">
              <a:ea typeface="宋体" charset="-122"/>
            </a:endParaRPr>
          </a:p>
        </p:txBody>
      </p:sp>
    </p:spTree>
    <p:extLst>
      <p:ext uri="{BB962C8B-B14F-4D97-AF65-F5344CB8AC3E}">
        <p14:creationId xmlns:p14="http://schemas.microsoft.com/office/powerpoint/2010/main" val="83677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38916" name="灯片编号占位符 3"/>
          <p:cNvSpPr>
            <a:spLocks noGrp="1"/>
          </p:cNvSpPr>
          <p:nvPr>
            <p:ph type="sldNum" sz="quarter" idx="5"/>
          </p:nvPr>
        </p:nvSpPr>
        <p:spPr bwMode="auto">
          <a:noFill/>
          <a:ln>
            <a:miter lim="800000"/>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95031C-36FB-4BFB-B547-5049AC3C4D20}"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7478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语音识别过程一般包含特征提取、建立声学模型、建立语言模型、解码搜索四大部分。</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其中特征提取</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是把要分析的信号从原始信号中提取出来，为声学模型提供合适的特征向量。为了更有效地提取特征，还需要对语音进行预处理，包括对语音的幅度标准化、频响校正、分帧、加窗和始末端点检测等内容。</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  声学模型是可以识别单个音素的模型，是对声学、语音学、环境的变量、说话人性别、口音等差异的知识表示，利用声学模型进行语音声学参数分析，包括对语音共振峰频率、幅度等参数，以及对语音的线性预测参数、倒谱参数等的分析，图中经过声学模型匹配，得到</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en-US" altLang="zh-CN" sz="1600" kern="0" dirty="0" err="1">
                <a:solidFill>
                  <a:schemeClr val="bg1">
                    <a:lumMod val="95000"/>
                  </a:schemeClr>
                </a:solidFill>
                <a:latin typeface="楷体" panose="02010609060101010101" pitchFamily="49" charset="-122"/>
                <a:ea typeface="楷体" panose="02010609060101010101" pitchFamily="49" charset="-122"/>
              </a:rPr>
              <a:t>kē</a:t>
            </a:r>
            <a:r>
              <a:rPr lang="en-US" altLang="zh-CN" sz="1600" kern="0" dirty="0">
                <a:solidFill>
                  <a:schemeClr val="bg1">
                    <a:lumMod val="95000"/>
                  </a:schemeClr>
                </a:solidFill>
                <a:latin typeface="楷体" panose="02010609060101010101" pitchFamily="49" charset="-122"/>
                <a:ea typeface="楷体" panose="02010609060101010101" pitchFamily="49" charset="-122"/>
              </a:rPr>
              <a:t> </a:t>
            </a:r>
            <a:r>
              <a:rPr lang="en-US" altLang="zh-CN" sz="1600" kern="0" dirty="0" err="1">
                <a:solidFill>
                  <a:schemeClr val="bg1">
                    <a:lumMod val="95000"/>
                  </a:schemeClr>
                </a:solidFill>
                <a:latin typeface="楷体" panose="02010609060101010101" pitchFamily="49" charset="-122"/>
                <a:ea typeface="楷体" panose="02010609060101010101" pitchFamily="49" charset="-122"/>
              </a:rPr>
              <a:t>dà</a:t>
            </a:r>
            <a:r>
              <a:rPr lang="en-US" altLang="zh-CN" sz="1600" kern="0" dirty="0">
                <a:solidFill>
                  <a:schemeClr val="bg1">
                    <a:lumMod val="95000"/>
                  </a:schemeClr>
                </a:solidFill>
                <a:latin typeface="楷体" panose="02010609060101010101" pitchFamily="49" charset="-122"/>
                <a:ea typeface="楷体" panose="02010609060101010101" pitchFamily="49" charset="-122"/>
              </a:rPr>
              <a:t> </a:t>
            </a:r>
            <a:r>
              <a:rPr lang="en-US" altLang="zh-CN" sz="1600" kern="0" dirty="0" err="1">
                <a:solidFill>
                  <a:schemeClr val="bg1">
                    <a:lumMod val="95000"/>
                  </a:schemeClr>
                </a:solidFill>
                <a:latin typeface="楷体" panose="02010609060101010101" pitchFamily="49" charset="-122"/>
                <a:ea typeface="楷体" panose="02010609060101010101" pitchFamily="49" charset="-122"/>
              </a:rPr>
              <a:t>xùn</a:t>
            </a:r>
            <a:r>
              <a:rPr lang="en-US" altLang="zh-CN" sz="1600" kern="0" dirty="0">
                <a:solidFill>
                  <a:schemeClr val="bg1">
                    <a:lumMod val="95000"/>
                  </a:schemeClr>
                </a:solidFill>
                <a:latin typeface="楷体" panose="02010609060101010101" pitchFamily="49" charset="-122"/>
                <a:ea typeface="楷体" panose="02010609060101010101" pitchFamily="49" charset="-122"/>
              </a:rPr>
              <a:t> </a:t>
            </a:r>
            <a:r>
              <a:rPr lang="en-US" altLang="zh-CN" sz="1600" kern="0" dirty="0" err="1">
                <a:solidFill>
                  <a:schemeClr val="bg1">
                    <a:lumMod val="95000"/>
                  </a:schemeClr>
                </a:solidFill>
                <a:latin typeface="楷体" panose="02010609060101010101" pitchFamily="49" charset="-122"/>
                <a:ea typeface="楷体" panose="02010609060101010101" pitchFamily="49" charset="-122"/>
              </a:rPr>
              <a:t>fēi</a:t>
            </a:r>
            <a:r>
              <a:rPr lang="en-US" altLang="zh-CN" sz="1600" kern="0" dirty="0">
                <a:solidFill>
                  <a:schemeClr val="bg1">
                    <a:lumMod val="95000"/>
                  </a:schemeClr>
                </a:solidFill>
                <a:latin typeface="楷体" panose="02010609060101010101" pitchFamily="49" charset="-122"/>
                <a:ea typeface="楷体" panose="02010609060101010101" pitchFamily="49" charset="-122"/>
              </a:rPr>
              <a:t>)</a:t>
            </a:r>
            <a:r>
              <a:rPr lang="zh-CN" altLang="en-US" sz="1600" kern="0" dirty="0">
                <a:solidFill>
                  <a:schemeClr val="bg1">
                    <a:lumMod val="95000"/>
                  </a:schemeClr>
                </a:solidFill>
                <a:latin typeface="楷体" panose="02010609060101010101" pitchFamily="49" charset="-122"/>
                <a:ea typeface="楷体" panose="02010609060101010101" pitchFamily="49" charset="-122"/>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  语言模型则根据语言学相关的理论及自然语言处理技术，由相关应用场景中的大量文本训练得到。</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  解码搜索的主要任务是由声学模型、发音词典和语言模型构成的搜索空间中寻找最佳路径。解码时需要用到声学得分及语言得分，其中声学得分由声学模型计算得到、语言得分由语言模型计算得到，比如本例中经过解码搜索，“科大讯飞”的概率大于“棵大训非”。</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600" kern="0" dirty="0">
                <a:solidFill>
                  <a:schemeClr val="bg1">
                    <a:lumMod val="95000"/>
                  </a:schemeClr>
                </a:solidFill>
                <a:latin typeface="楷体" panose="02010609060101010101" pitchFamily="49" charset="-122"/>
                <a:ea typeface="楷体" panose="02010609060101010101" pitchFamily="49" charset="-122"/>
              </a:rPr>
              <a:t>  声学模型和语言模型主要是前期利用大量语音、语料进行统计分析，进而建模得到。</a:t>
            </a: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52910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09535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1198047" rtl="0" eaLnBrk="1" fontAlgn="auto" latinLnBrk="0" hangingPunct="1">
              <a:lnSpc>
                <a:spcPct val="100000"/>
              </a:lnSpc>
              <a:spcBef>
                <a:spcPts val="0"/>
              </a:spcBef>
              <a:spcAft>
                <a:spcPts val="0"/>
              </a:spcAft>
              <a:buClrTx/>
              <a:buSzTx/>
              <a:buFontTx/>
              <a:buNone/>
              <a:tabLst/>
              <a:defRPr/>
            </a:pPr>
            <a:r>
              <a:rPr lang="zh-CN" altLang="en-US" sz="1600" b="0" kern="0" dirty="0">
                <a:solidFill>
                  <a:schemeClr val="bg1">
                    <a:lumMod val="95000"/>
                  </a:schemeClr>
                </a:solidFill>
                <a:latin typeface="宋体" pitchFamily="2" charset="-122"/>
                <a:ea typeface="+mn-ea"/>
              </a:rPr>
              <a:t>在训练声音模型时，要重点关注</a:t>
            </a:r>
            <a:r>
              <a:rPr lang="zh-CN" altLang="en-US" sz="1600" b="0" kern="0" baseline="0" dirty="0">
                <a:solidFill>
                  <a:schemeClr val="bg1">
                    <a:lumMod val="95000"/>
                  </a:schemeClr>
                </a:solidFill>
                <a:latin typeface="宋体" pitchFamily="2" charset="-122"/>
                <a:ea typeface="+mn-ea"/>
              </a:rPr>
              <a:t> </a:t>
            </a:r>
            <a:r>
              <a:rPr lang="zh-CN" altLang="en-US" sz="1600" b="0" kern="0" dirty="0">
                <a:solidFill>
                  <a:schemeClr val="bg1">
                    <a:lumMod val="95000"/>
                  </a:schemeClr>
                </a:solidFill>
                <a:latin typeface="宋体" pitchFamily="2" charset="-122"/>
                <a:ea typeface="+mn-ea"/>
              </a:rPr>
              <a:t>声学一致性：待识别语音和语音训练集具有一致性</a:t>
            </a:r>
          </a:p>
          <a:p>
            <a:pPr marL="0" marR="0" indent="0" algn="l" defTabSz="1198047" rtl="0" eaLnBrk="1" fontAlgn="auto" latinLnBrk="0" hangingPunct="1">
              <a:lnSpc>
                <a:spcPct val="100000"/>
              </a:lnSpc>
              <a:spcBef>
                <a:spcPts val="0"/>
              </a:spcBef>
              <a:spcAft>
                <a:spcPts val="0"/>
              </a:spcAft>
              <a:buClrTx/>
              <a:buSzTx/>
              <a:buFontTx/>
              <a:buNone/>
              <a:tabLst/>
              <a:defRPr/>
            </a:pPr>
            <a:r>
              <a:rPr lang="zh-CN" altLang="en-US" sz="1600" b="0" kern="0" dirty="0">
                <a:solidFill>
                  <a:schemeClr val="bg1">
                    <a:lumMod val="95000"/>
                  </a:schemeClr>
                </a:solidFill>
                <a:latin typeface="宋体" pitchFamily="2" charset="-122"/>
                <a:ea typeface="+mn-ea"/>
              </a:rPr>
              <a:t>比如说你要识别广东话，那就要采集大量广东话的 语音训练集。</a:t>
            </a:r>
            <a:endParaRPr lang="en-US" altLang="zh-CN" sz="1600" b="0" kern="0" dirty="0">
              <a:solidFill>
                <a:schemeClr val="bg1">
                  <a:lumMod val="95000"/>
                </a:schemeClr>
              </a:solidFill>
              <a:latin typeface="宋体" pitchFamily="2" charset="-122"/>
              <a:ea typeface="+mn-ea"/>
            </a:endParaRPr>
          </a:p>
          <a:p>
            <a:pPr marL="0" marR="0" indent="0" algn="l" defTabSz="1198047" rtl="0" eaLnBrk="1" fontAlgn="auto" latinLnBrk="0" hangingPunct="1">
              <a:lnSpc>
                <a:spcPct val="100000"/>
              </a:lnSpc>
              <a:spcBef>
                <a:spcPts val="0"/>
              </a:spcBef>
              <a:spcAft>
                <a:spcPts val="0"/>
              </a:spcAft>
              <a:buClrTx/>
              <a:buSzTx/>
              <a:buFontTx/>
              <a:buNone/>
              <a:tabLst/>
              <a:defRPr/>
            </a:pPr>
            <a:r>
              <a:rPr lang="zh-CN" altLang="en-US" sz="1600" b="0" kern="0" dirty="0">
                <a:solidFill>
                  <a:schemeClr val="bg1">
                    <a:lumMod val="95000"/>
                  </a:schemeClr>
                </a:solidFill>
                <a:latin typeface="宋体" pitchFamily="2" charset="-122"/>
                <a:ea typeface="+mn-ea"/>
              </a:rPr>
              <a:t>要想提高四川话的识别率，最好还是来训练四川话  语音训练集</a:t>
            </a:r>
          </a:p>
          <a:p>
            <a:r>
              <a:rPr lang="zh-CN" altLang="en-US" kern="0" dirty="0">
                <a:solidFill>
                  <a:schemeClr val="bg1">
                    <a:lumMod val="95000"/>
                  </a:schemeClr>
                </a:solidFill>
                <a:latin typeface="楷体" panose="02010609060101010101" pitchFamily="49" charset="-122"/>
                <a:ea typeface="楷体" panose="02010609060101010101" pitchFamily="49" charset="-122"/>
              </a:rPr>
              <a:t>经过 数据预处理以后，进行训练</a:t>
            </a:r>
            <a:r>
              <a:rPr lang="en-US" altLang="zh-CN" kern="0" dirty="0">
                <a:solidFill>
                  <a:schemeClr val="bg1">
                    <a:lumMod val="95000"/>
                  </a:schemeClr>
                </a:solidFill>
                <a:latin typeface="楷体" panose="02010609060101010101" pitchFamily="49" charset="-122"/>
                <a:ea typeface="楷体" panose="02010609060101010101" pitchFamily="49" charset="-122"/>
              </a:rPr>
              <a:t>….</a:t>
            </a:r>
            <a:r>
              <a:rPr lang="zh-CN" altLang="en-US" kern="0" dirty="0">
                <a:solidFill>
                  <a:schemeClr val="bg1">
                    <a:lumMod val="95000"/>
                  </a:schemeClr>
                </a:solidFill>
                <a:latin typeface="楷体" panose="02010609060101010101" pitchFamily="49" charset="-122"/>
                <a:ea typeface="楷体" panose="02010609060101010101" pitchFamily="49" charset="-122"/>
              </a:rPr>
              <a:t>，得到</a:t>
            </a:r>
            <a:r>
              <a:rPr lang="en-US" altLang="zh-CN" kern="0" dirty="0">
                <a:solidFill>
                  <a:schemeClr val="bg1">
                    <a:lumMod val="95000"/>
                  </a:schemeClr>
                </a:solidFill>
                <a:latin typeface="楷体" panose="02010609060101010101" pitchFamily="49" charset="-122"/>
                <a:ea typeface="楷体" panose="02010609060101010101" pitchFamily="49" charset="-122"/>
              </a:rPr>
              <a:t>..</a:t>
            </a:r>
            <a:r>
              <a:rPr lang="zh-CN" altLang="en-US" kern="0" dirty="0">
                <a:solidFill>
                  <a:schemeClr val="bg1">
                    <a:lumMod val="95000"/>
                  </a:schemeClr>
                </a:solidFill>
                <a:latin typeface="楷体" panose="02010609060101010101" pitchFamily="49" charset="-122"/>
                <a:ea typeface="楷体" panose="02010609060101010101" pitchFamily="49" charset="-122"/>
              </a:rPr>
              <a:t>声学模型。</a:t>
            </a:r>
            <a:endParaRPr kumimoji="1" lang="en-US" altLang="zh-CN" dirty="0"/>
          </a:p>
          <a:p>
            <a:pPr marL="0" marR="0" indent="0" algn="l" defTabSz="1198047" rtl="0" eaLnBrk="1" fontAlgn="auto" latinLnBrk="0" hangingPunct="1">
              <a:lnSpc>
                <a:spcPct val="100000"/>
              </a:lnSpc>
              <a:spcBef>
                <a:spcPts val="0"/>
              </a:spcBef>
              <a:spcAft>
                <a:spcPts val="0"/>
              </a:spcAft>
              <a:buClrTx/>
              <a:buSzTx/>
              <a:buFontTx/>
              <a:buNone/>
              <a:tabLst/>
              <a:defRPr/>
            </a:pPr>
            <a:r>
              <a:rPr kumimoji="1" lang="zh-CN" altLang="en-US" dirty="0"/>
              <a:t>数据采集和预处理时，要注意</a:t>
            </a:r>
            <a:r>
              <a:rPr lang="zh-CN" altLang="en-US" sz="1600" kern="0" dirty="0">
                <a:solidFill>
                  <a:schemeClr val="bg1">
                    <a:lumMod val="95000"/>
                  </a:schemeClr>
                </a:solidFill>
                <a:latin typeface="楷体" panose="02010609060101010101" pitchFamily="49" charset="-122"/>
                <a:ea typeface="楷体" panose="02010609060101010101" pitchFamily="49" charset="-122"/>
              </a:rPr>
              <a:t>远场近场、设备降噪，还有就是刚刚讲过的 用户口音</a:t>
            </a:r>
          </a:p>
          <a:p>
            <a:pPr marL="0" marR="0" indent="0" algn="l" defTabSz="1198047"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r>
              <a:rPr kumimoji="1" lang="zh-CN" altLang="en-US" dirty="0"/>
              <a:t>声学模型</a:t>
            </a:r>
            <a:r>
              <a:rPr kumimoji="1" lang="en-US" altLang="zh-CN" dirty="0"/>
              <a:t>:</a:t>
            </a:r>
            <a:r>
              <a:rPr kumimoji="1" lang="zh-CN" altLang="en-US" dirty="0"/>
              <a:t> 类似中文的声母 韵母， 加入噪声处理，有</a:t>
            </a:r>
            <a:r>
              <a:rPr kumimoji="1" lang="en-US" altLang="zh-CN" dirty="0"/>
              <a:t>CNN</a:t>
            </a:r>
            <a:r>
              <a:rPr kumimoji="1" lang="zh-CN" altLang="en-US" dirty="0"/>
              <a:t> </a:t>
            </a:r>
            <a:r>
              <a:rPr kumimoji="1" lang="en-US" altLang="zh-CN" dirty="0"/>
              <a:t>RNN</a:t>
            </a:r>
            <a:r>
              <a:rPr kumimoji="1" lang="zh-CN" altLang="en-US" dirty="0"/>
              <a:t> </a:t>
            </a:r>
            <a:r>
              <a:rPr kumimoji="1" lang="en-US" altLang="zh-CN" dirty="0"/>
              <a:t>DNN</a:t>
            </a:r>
            <a:r>
              <a:rPr kumimoji="1" lang="zh-CN" altLang="en-US" dirty="0"/>
              <a:t>技术</a:t>
            </a:r>
            <a:endParaRPr kumimoji="1" lang="en-US" altLang="zh-CN" dirty="0"/>
          </a:p>
          <a:p>
            <a:r>
              <a:rPr kumimoji="1" lang="zh-CN" altLang="en-US" dirty="0"/>
              <a:t>语言模型：文本和文本之间的概率模型，针对场景，搜索文本，或者输入法文本</a:t>
            </a:r>
            <a:endParaRPr kumimoji="1" lang="en-US" altLang="zh-CN" dirty="0"/>
          </a:p>
          <a:p>
            <a:r>
              <a:rPr kumimoji="1" lang="zh-CN" altLang="en-US" dirty="0"/>
              <a:t>一个声学模型，多个语言模型</a:t>
            </a:r>
            <a:endParaRPr kumimoji="1" lang="en-US" altLang="zh-CN" dirty="0"/>
          </a:p>
          <a:p>
            <a:endParaRPr kumimoji="1"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854456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pPr marL="0" marR="0" indent="0" algn="l" defTabSz="1198047" rtl="0" eaLnBrk="1" fontAlgn="auto" latinLnBrk="0" hangingPunct="1">
              <a:lnSpc>
                <a:spcPct val="100000"/>
              </a:lnSpc>
              <a:spcBef>
                <a:spcPts val="0"/>
              </a:spcBef>
              <a:spcAft>
                <a:spcPts val="0"/>
              </a:spcAft>
              <a:buClrTx/>
              <a:buSzTx/>
              <a:buFontTx/>
              <a:buNone/>
              <a:tabLst/>
              <a:defRPr/>
            </a:pPr>
            <a:r>
              <a:rPr lang="zh-CN" altLang="en-US" sz="1400" b="0" kern="0" baseline="0" dirty="0">
                <a:solidFill>
                  <a:schemeClr val="bg1">
                    <a:lumMod val="95000"/>
                  </a:schemeClr>
                </a:solidFill>
                <a:latin typeface="宋体" pitchFamily="2" charset="-122"/>
                <a:ea typeface="+mn-ea"/>
              </a:rPr>
              <a:t>经过声学模型匹配，得到  </a:t>
            </a:r>
            <a:r>
              <a:rPr lang="en-US" altLang="zh-CN" sz="1400" b="0" kern="0" baseline="0" dirty="0" err="1">
                <a:solidFill>
                  <a:schemeClr val="bg1">
                    <a:lumMod val="95000"/>
                  </a:schemeClr>
                </a:solidFill>
                <a:latin typeface="宋体" pitchFamily="2" charset="-122"/>
                <a:ea typeface="+mn-ea"/>
              </a:rPr>
              <a:t>w</a:t>
            </a:r>
            <a:r>
              <a:rPr lang="en-US" altLang="zh-CN" sz="1572" b="0" i="0" kern="1200" dirty="0" err="1">
                <a:solidFill>
                  <a:schemeClr val="tx1"/>
                </a:solidFill>
                <a:effectLst/>
                <a:latin typeface="+mn-lt"/>
                <a:ea typeface="+mn-ea"/>
                <a:cs typeface="+mn-cs"/>
              </a:rPr>
              <a:t>ǒ</a:t>
            </a:r>
            <a:r>
              <a:rPr lang="en-US" altLang="zh-CN" sz="1400" b="0" kern="0" baseline="0" dirty="0">
                <a:solidFill>
                  <a:schemeClr val="bg1">
                    <a:lumMod val="95000"/>
                  </a:schemeClr>
                </a:solidFill>
                <a:latin typeface="宋体" pitchFamily="2" charset="-122"/>
                <a:ea typeface="+mn-ea"/>
              </a:rPr>
              <a:t> </a:t>
            </a:r>
            <a:r>
              <a:rPr lang="en-US" altLang="zh-CN" sz="1400" b="0" kern="0" baseline="0" dirty="0" err="1">
                <a:solidFill>
                  <a:schemeClr val="bg1">
                    <a:lumMod val="95000"/>
                  </a:schemeClr>
                </a:solidFill>
                <a:latin typeface="宋体" pitchFamily="2" charset="-122"/>
                <a:ea typeface="+mn-ea"/>
              </a:rPr>
              <a:t>x</a:t>
            </a:r>
            <a:r>
              <a:rPr lang="en-US" altLang="zh-CN" sz="1572" b="0" i="0" kern="1200" dirty="0" err="1">
                <a:solidFill>
                  <a:schemeClr val="tx1"/>
                </a:solidFill>
                <a:effectLst/>
                <a:latin typeface="+mn-lt"/>
                <a:ea typeface="+mn-ea"/>
                <a:cs typeface="+mn-cs"/>
              </a:rPr>
              <a:t>ǐ</a:t>
            </a:r>
            <a:r>
              <a:rPr lang="en-US" altLang="zh-CN" sz="1572" b="0" i="0" kern="1200" dirty="0">
                <a:solidFill>
                  <a:schemeClr val="tx1"/>
                </a:solidFill>
                <a:effectLst/>
                <a:latin typeface="+mn-lt"/>
                <a:ea typeface="+mn-ea"/>
                <a:cs typeface="+mn-cs"/>
              </a:rPr>
              <a:t> </a:t>
            </a:r>
            <a:r>
              <a:rPr lang="en-US" altLang="zh-CN" sz="1400" b="0" kern="0" baseline="0" dirty="0">
                <a:solidFill>
                  <a:schemeClr val="bg1">
                    <a:lumMod val="95000"/>
                  </a:schemeClr>
                </a:solidFill>
                <a:latin typeface="宋体" pitchFamily="2" charset="-122"/>
                <a:ea typeface="+mn-ea"/>
              </a:rPr>
              <a:t> </a:t>
            </a:r>
            <a:r>
              <a:rPr lang="en-US" altLang="zh-CN" sz="1400" b="0" kern="0" baseline="0" dirty="0" err="1">
                <a:solidFill>
                  <a:schemeClr val="bg1">
                    <a:lumMod val="95000"/>
                  </a:schemeClr>
                </a:solidFill>
                <a:latin typeface="宋体" pitchFamily="2" charset="-122"/>
                <a:ea typeface="+mn-ea"/>
              </a:rPr>
              <a:t>huān</a:t>
            </a:r>
            <a:r>
              <a:rPr lang="en-US" altLang="zh-CN" sz="1400" b="0" kern="0" baseline="0" dirty="0">
                <a:solidFill>
                  <a:schemeClr val="bg1">
                    <a:lumMod val="95000"/>
                  </a:schemeClr>
                </a:solidFill>
                <a:latin typeface="宋体" pitchFamily="2" charset="-122"/>
                <a:ea typeface="+mn-ea"/>
              </a:rPr>
              <a:t> </a:t>
            </a:r>
            <a:r>
              <a:rPr lang="zh-CN" altLang="en-US" sz="1400" b="0" kern="0" baseline="0" dirty="0">
                <a:solidFill>
                  <a:schemeClr val="bg1">
                    <a:lumMod val="95000"/>
                  </a:schemeClr>
                </a:solidFill>
                <a:latin typeface="宋体" pitchFamily="2" charset="-122"/>
                <a:ea typeface="+mn-ea"/>
              </a:rPr>
              <a:t> </a:t>
            </a:r>
            <a:r>
              <a:rPr lang="en-US" altLang="zh-CN" sz="1400" b="0" kern="0" dirty="0" err="1">
                <a:solidFill>
                  <a:schemeClr val="bg1">
                    <a:lumMod val="95000"/>
                  </a:schemeClr>
                </a:solidFill>
                <a:latin typeface="微软雅黑" panose="020B0503020204020204" pitchFamily="34" charset="-122"/>
                <a:ea typeface="微软雅黑" panose="020B0503020204020204" pitchFamily="34" charset="-122"/>
              </a:rPr>
              <a:t>bǎi</a:t>
            </a:r>
            <a:r>
              <a:rPr lang="en-US" altLang="zh-CN" sz="1400" b="0" kern="0" dirty="0">
                <a:solidFill>
                  <a:schemeClr val="bg1">
                    <a:lumMod val="95000"/>
                  </a:schemeClr>
                </a:solidFill>
                <a:latin typeface="微软雅黑" panose="020B0503020204020204" pitchFamily="34" charset="-122"/>
                <a:ea typeface="微软雅黑" panose="020B0503020204020204" pitchFamily="34" charset="-122"/>
              </a:rPr>
              <a:t> </a:t>
            </a:r>
            <a:r>
              <a:rPr lang="en-US" altLang="zh-CN" sz="1400" b="0" kern="0" dirty="0" err="1">
                <a:solidFill>
                  <a:schemeClr val="bg1">
                    <a:lumMod val="95000"/>
                  </a:schemeClr>
                </a:solidFill>
                <a:latin typeface="微软雅黑" panose="020B0503020204020204" pitchFamily="34" charset="-122"/>
                <a:ea typeface="微软雅黑" panose="020B0503020204020204" pitchFamily="34" charset="-122"/>
              </a:rPr>
              <a:t>dù</a:t>
            </a:r>
            <a:endParaRPr lang="en-US" altLang="zh-CN" sz="1400" b="0" kern="0" dirty="0">
              <a:solidFill>
                <a:schemeClr val="bg1">
                  <a:lumMod val="95000"/>
                </a:schemeClr>
              </a:solidFill>
              <a:latin typeface="微软雅黑" panose="020B0503020204020204" pitchFamily="34" charset="-122"/>
              <a:ea typeface="微软雅黑" panose="020B0503020204020204" pitchFamily="34" charset="-122"/>
            </a:endParaRPr>
          </a:p>
          <a:p>
            <a:r>
              <a:rPr kumimoji="1" lang="zh-CN" altLang="en-US" b="0" dirty="0"/>
              <a:t>好，在我们的大脑中进行语言模型匹配，将得到  我喜欢 百度，对吗？</a:t>
            </a:r>
            <a:r>
              <a:rPr kumimoji="1" lang="en-US" altLang="zh-CN" b="0" dirty="0"/>
              <a:t>………………</a:t>
            </a:r>
            <a:r>
              <a:rPr kumimoji="1" lang="zh-CN" altLang="en-US" b="0" dirty="0"/>
              <a:t>摆渡！</a:t>
            </a:r>
            <a:endParaRPr kumimoji="1" lang="en-US" altLang="zh-CN" b="0" dirty="0"/>
          </a:p>
          <a:p>
            <a:r>
              <a:rPr kumimoji="1" lang="zh-CN" altLang="en-US" b="0" dirty="0"/>
              <a:t>现在，能理解领域及核心词汇的必要性了吗？</a:t>
            </a:r>
            <a:endParaRPr kumimoji="1" lang="en-US" altLang="zh-CN" b="0" dirty="0"/>
          </a:p>
          <a:p>
            <a:r>
              <a:rPr kumimoji="1" lang="en-US" altLang="zh-CN" b="0" dirty="0"/>
              <a:t> </a:t>
            </a:r>
            <a:endParaRPr lang="zh-CN" altLang="en-US" b="0"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184177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a:xfrm>
            <a:off x="685800" y="1143000"/>
            <a:ext cx="5486400" cy="3086100"/>
          </a:xfrm>
        </p:spPr>
      </p:sp>
      <p:sp>
        <p:nvSpPr>
          <p:cNvPr id="26626" name="备注占位符 2"/>
          <p:cNvSpPr>
            <a:spLocks noGrp="1"/>
          </p:cNvSpPr>
          <p:nvPr>
            <p:ph type="body" idx="1"/>
          </p:nvPr>
        </p:nvSpPr>
        <p:spPr>
          <a:noFill/>
        </p:spPr>
        <p:txBody>
          <a:bodyPr/>
          <a:lstStyle/>
          <a:p>
            <a:r>
              <a:rPr lang="zh-CN" altLang="zh-CN" sz="1572" kern="1200" dirty="0">
                <a:solidFill>
                  <a:schemeClr val="tx1"/>
                </a:solidFill>
                <a:effectLst/>
                <a:latin typeface="+mn-lt"/>
                <a:ea typeface="+mn-ea"/>
                <a:cs typeface="+mn-cs"/>
              </a:rPr>
              <a:t>适当的唤醒词通常为</a:t>
            </a:r>
            <a:r>
              <a:rPr lang="en-US" altLang="zh-CN" sz="1572" kern="1200" dirty="0">
                <a:solidFill>
                  <a:schemeClr val="tx1"/>
                </a:solidFill>
                <a:effectLst/>
                <a:latin typeface="+mn-lt"/>
                <a:ea typeface="+mn-ea"/>
                <a:cs typeface="+mn-cs"/>
              </a:rPr>
              <a:t>3-4</a:t>
            </a:r>
            <a:r>
              <a:rPr lang="zh-CN" altLang="zh-CN" sz="1572" kern="1200" dirty="0">
                <a:solidFill>
                  <a:schemeClr val="tx1"/>
                </a:solidFill>
                <a:effectLst/>
                <a:latin typeface="+mn-lt"/>
                <a:ea typeface="+mn-ea"/>
                <a:cs typeface="+mn-cs"/>
              </a:rPr>
              <a:t>音节，简单易记、日常少用、易于唤醒。</a:t>
            </a: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dirty="0">
              <a:ea typeface="宋体" charset="-122"/>
            </a:endParaRPr>
          </a:p>
        </p:txBody>
      </p:sp>
      <p:sp>
        <p:nvSpPr>
          <p:cNvPr id="26627" name="灯片编号占位符 3"/>
          <p:cNvSpPr>
            <a:spLocks noGrp="1"/>
          </p:cNvSpPr>
          <p:nvPr>
            <p:ph type="sldNum" sz="quarter" idx="5"/>
          </p:nvPr>
        </p:nvSpPr>
        <p:spPr>
          <a:noFill/>
          <a:ln>
            <a:miter lim="800000"/>
            <a:headEnd/>
            <a:tailEnd/>
          </a:ln>
        </p:spPr>
        <p:txBody>
          <a:bodyPr/>
          <a:lstStyle/>
          <a:p>
            <a:pPr marL="0" marR="0" lvl="0" indent="0" algn="r" defTabSz="343760" rtl="0" eaLnBrk="1" fontAlgn="auto" latinLnBrk="0" hangingPunct="1">
              <a:lnSpc>
                <a:spcPct val="100000"/>
              </a:lnSpc>
              <a:spcBef>
                <a:spcPts val="0"/>
              </a:spcBef>
              <a:spcAft>
                <a:spcPts val="0"/>
              </a:spcAft>
              <a:buClrTx/>
              <a:buSzTx/>
              <a:buFont typeface="Arial" charset="0"/>
              <a:buNone/>
              <a:tabLst/>
              <a:defRPr/>
            </a:pPr>
            <a:fld id="{6D57D8A4-9237-4D7E-9174-F71DA936B8EE}" type="slidenum">
              <a:rPr kumimoji="0" lang="zh-CN" altLang="en-US" sz="1200" b="0" i="0" u="none" strike="noStrike" kern="1200" cap="none" spc="0" normalizeH="0" baseline="0" noProof="0" smtClean="0">
                <a:ln>
                  <a:noFill/>
                </a:ln>
                <a:solidFill>
                  <a:prstClr val="black"/>
                </a:solidFill>
                <a:effectLst/>
                <a:uLnTx/>
                <a:uFillTx/>
                <a:latin typeface="Calibri"/>
                <a:ea typeface="宋体" charset="-122"/>
                <a:cs typeface="+mn-cs"/>
              </a:rPr>
              <a:pPr marL="0" marR="0" lvl="0" indent="0" algn="r" defTabSz="343760" rtl="0" eaLnBrk="1" fontAlgn="auto" latinLnBrk="0" hangingPunct="1">
                <a:lnSpc>
                  <a:spcPct val="100000"/>
                </a:lnSpc>
                <a:spcBef>
                  <a:spcPts val="0"/>
                </a:spcBef>
                <a:spcAft>
                  <a:spcPts val="0"/>
                </a:spcAft>
                <a:buClrTx/>
                <a:buSzTx/>
                <a:buFont typeface="Arial" charset="0"/>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842470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导航01">
    <p:spTree>
      <p:nvGrpSpPr>
        <p:cNvPr id="1" name=""/>
        <p:cNvGrpSpPr/>
        <p:nvPr/>
      </p:nvGrpSpPr>
      <p:grpSpPr>
        <a:xfrm>
          <a:off x="0" y="0"/>
          <a:ext cx="0" cy="0"/>
          <a:chOff x="0" y="0"/>
          <a:chExt cx="0" cy="0"/>
        </a:xfrm>
      </p:grpSpPr>
      <p:grpSp>
        <p:nvGrpSpPr>
          <p:cNvPr id="7" name="组合 18"/>
          <p:cNvGrpSpPr>
            <a:grpSpLocks noChangeAspect="1"/>
          </p:cNvGrpSpPr>
          <p:nvPr/>
        </p:nvGrpSpPr>
        <p:grpSpPr bwMode="auto">
          <a:xfrm>
            <a:off x="0" y="0"/>
            <a:ext cx="558406" cy="406003"/>
            <a:chOff x="0" y="0"/>
            <a:chExt cx="556188" cy="541626"/>
          </a:xfrm>
        </p:grpSpPr>
        <p:sp>
          <p:nvSpPr>
            <p:cNvPr id="13"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4"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4" name="直接连接符 32"/>
          <p:cNvCxnSpPr/>
          <p:nvPr/>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3" name="TextBox 10"/>
          <p:cNvSpPr>
            <a:spLocks noChangeArrowheads="1"/>
          </p:cNvSpPr>
          <p:nvPr/>
        </p:nvSpPr>
        <p:spPr bwMode="auto">
          <a:xfrm>
            <a:off x="2479480" y="1319414"/>
            <a:ext cx="1159070" cy="215444"/>
          </a:xfrm>
          <a:prstGeom prst="rect">
            <a:avLst/>
          </a:prstGeom>
          <a:noFill/>
          <a:ln>
            <a:noFill/>
          </a:ln>
          <a:effectLst/>
        </p:spPr>
        <p:txBody>
          <a:bodyPr wrap="square" lIns="0" tIns="0" rIns="0" bIns="0" anchor="ctr">
            <a:spAutoFit/>
          </a:bodyPr>
          <a:lstStyle/>
          <a:p>
            <a:pPr algn="ctr">
              <a:buFont typeface="Arial" panose="020B0604020202020204" pitchFamily="34" charset="0"/>
              <a:buNone/>
              <a:defRPr/>
            </a:pPr>
            <a:r>
              <a:rPr lang="en-US" altLang="zh-CN"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r>
              <a:rPr lang="zh-CN" altLang="en-US"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、任务描述</a:t>
            </a:r>
            <a:endParaRPr lang="zh-CN" altLang="en-US" sz="1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导航01">
    <p:spTree>
      <p:nvGrpSpPr>
        <p:cNvPr id="1" name=""/>
        <p:cNvGrpSpPr/>
        <p:nvPr/>
      </p:nvGrpSpPr>
      <p:grpSpPr>
        <a:xfrm>
          <a:off x="0" y="0"/>
          <a:ext cx="0" cy="0"/>
          <a:chOff x="0" y="0"/>
          <a:chExt cx="0" cy="0"/>
        </a:xfrm>
      </p:grpSpPr>
      <p:grpSp>
        <p:nvGrpSpPr>
          <p:cNvPr id="7" name="组合 18"/>
          <p:cNvGrpSpPr>
            <a:grpSpLocks noChangeAspect="1"/>
          </p:cNvGrpSpPr>
          <p:nvPr/>
        </p:nvGrpSpPr>
        <p:grpSpPr bwMode="auto">
          <a:xfrm>
            <a:off x="0" y="0"/>
            <a:ext cx="558406" cy="406003"/>
            <a:chOff x="0" y="0"/>
            <a:chExt cx="556188" cy="541626"/>
          </a:xfrm>
        </p:grpSpPr>
        <p:sp>
          <p:nvSpPr>
            <p:cNvPr id="13"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4"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4" name="直接连接符 32"/>
          <p:cNvCxnSpPr/>
          <p:nvPr/>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3" name="TextBox 10"/>
          <p:cNvSpPr>
            <a:spLocks noChangeArrowheads="1"/>
          </p:cNvSpPr>
          <p:nvPr/>
        </p:nvSpPr>
        <p:spPr bwMode="auto">
          <a:xfrm>
            <a:off x="2479480" y="1319414"/>
            <a:ext cx="1159070" cy="215444"/>
          </a:xfrm>
          <a:prstGeom prst="rect">
            <a:avLst/>
          </a:prstGeom>
          <a:noFill/>
          <a:ln>
            <a:noFill/>
          </a:ln>
          <a:effectLst/>
        </p:spPr>
        <p:txBody>
          <a:bodyPr wrap="square" lIns="0" tIns="0" rIns="0" bIns="0" anchor="ctr">
            <a:spAutoFit/>
          </a:bodyPr>
          <a:lstStyle/>
          <a:p>
            <a:pPr algn="ctr">
              <a:buFont typeface="Arial" panose="020B0604020202020204" pitchFamily="34" charset="0"/>
              <a:buNone/>
              <a:defRPr/>
            </a:pPr>
            <a:r>
              <a:rPr lang="en-US" altLang="zh-CN"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r>
              <a:rPr lang="zh-CN" altLang="en-US"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、任务描述</a:t>
            </a:r>
            <a:endParaRPr lang="zh-CN" altLang="en-US" sz="1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5267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0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模块3 -OK正文">
    <p:spTree>
      <p:nvGrpSpPr>
        <p:cNvPr id="1" name=""/>
        <p:cNvGrpSpPr/>
        <p:nvPr/>
      </p:nvGrpSpPr>
      <p:grpSpPr>
        <a:xfrm>
          <a:off x="0" y="0"/>
          <a:ext cx="0" cy="0"/>
          <a:chOff x="0" y="0"/>
          <a:chExt cx="0" cy="0"/>
        </a:xfrm>
      </p:grpSpPr>
      <p:grpSp>
        <p:nvGrpSpPr>
          <p:cNvPr id="10" name="组合 18">
            <a:extLst>
              <a:ext uri="{FF2B5EF4-FFF2-40B4-BE49-F238E27FC236}">
                <a16:creationId xmlns:a16="http://schemas.microsoft.com/office/drawing/2014/main" id="{073E9DF1-05FF-C9B4-3679-2A8092E6C62A}"/>
              </a:ext>
            </a:extLst>
          </p:cNvPr>
          <p:cNvGrpSpPr>
            <a:grpSpLocks noChangeAspect="1"/>
          </p:cNvGrpSpPr>
          <p:nvPr userDrawn="1"/>
        </p:nvGrpSpPr>
        <p:grpSpPr bwMode="auto">
          <a:xfrm>
            <a:off x="0" y="0"/>
            <a:ext cx="558406" cy="406003"/>
            <a:chOff x="0" y="0"/>
            <a:chExt cx="556188" cy="541626"/>
          </a:xfrm>
        </p:grpSpPr>
        <p:sp>
          <p:nvSpPr>
            <p:cNvPr id="11" name="矩形 8">
              <a:extLst>
                <a:ext uri="{FF2B5EF4-FFF2-40B4-BE49-F238E27FC236}">
                  <a16:creationId xmlns:a16="http://schemas.microsoft.com/office/drawing/2014/main" id="{7F7D922F-4097-F88D-8C45-82EF0C1209E8}"/>
                </a:ext>
              </a:extLst>
            </p:cNvPr>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2" name="矩形 42">
              <a:extLst>
                <a:ext uri="{FF2B5EF4-FFF2-40B4-BE49-F238E27FC236}">
                  <a16:creationId xmlns:a16="http://schemas.microsoft.com/office/drawing/2014/main" id="{FA14F764-4644-C19E-6B4D-BA658B1CB2C8}"/>
                </a:ext>
              </a:extLst>
            </p:cNvPr>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13" name="直接连接符 32">
            <a:extLst>
              <a:ext uri="{FF2B5EF4-FFF2-40B4-BE49-F238E27FC236}">
                <a16:creationId xmlns:a16="http://schemas.microsoft.com/office/drawing/2014/main" id="{67108C20-2C17-DFFC-FAC4-38AFE44A9F69}"/>
              </a:ext>
            </a:extLst>
          </p:cNvPr>
          <p:cNvCxnSpPr/>
          <p:nvPr userDrawn="1"/>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533618"/>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模块2 -OK正文">
    <p:spTree>
      <p:nvGrpSpPr>
        <p:cNvPr id="1" name=""/>
        <p:cNvGrpSpPr/>
        <p:nvPr/>
      </p:nvGrpSpPr>
      <p:grpSpPr>
        <a:xfrm>
          <a:off x="0" y="0"/>
          <a:ext cx="0" cy="0"/>
          <a:chOff x="0" y="0"/>
          <a:chExt cx="0" cy="0"/>
        </a:xfrm>
      </p:grpSpPr>
      <p:grpSp>
        <p:nvGrpSpPr>
          <p:cNvPr id="3" name="组合 18">
            <a:extLst>
              <a:ext uri="{FF2B5EF4-FFF2-40B4-BE49-F238E27FC236}">
                <a16:creationId xmlns:a16="http://schemas.microsoft.com/office/drawing/2014/main" id="{2965115A-72DB-8C8B-FE60-2247BCCC221C}"/>
              </a:ext>
            </a:extLst>
          </p:cNvPr>
          <p:cNvGrpSpPr>
            <a:grpSpLocks noChangeAspect="1"/>
          </p:cNvGrpSpPr>
          <p:nvPr userDrawn="1"/>
        </p:nvGrpSpPr>
        <p:grpSpPr bwMode="auto">
          <a:xfrm>
            <a:off x="0" y="0"/>
            <a:ext cx="558406" cy="406003"/>
            <a:chOff x="0" y="0"/>
            <a:chExt cx="556188" cy="541626"/>
          </a:xfrm>
        </p:grpSpPr>
        <p:sp>
          <p:nvSpPr>
            <p:cNvPr id="4" name="矩形 8">
              <a:extLst>
                <a:ext uri="{FF2B5EF4-FFF2-40B4-BE49-F238E27FC236}">
                  <a16:creationId xmlns:a16="http://schemas.microsoft.com/office/drawing/2014/main" id="{2AA81463-8A16-F13B-F504-B68985B384E4}"/>
                </a:ext>
              </a:extLst>
            </p:cNvPr>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0" name="矩形 42">
              <a:extLst>
                <a:ext uri="{FF2B5EF4-FFF2-40B4-BE49-F238E27FC236}">
                  <a16:creationId xmlns:a16="http://schemas.microsoft.com/office/drawing/2014/main" id="{06088175-47F1-F10A-9BEC-9A32BCEAEF6D}"/>
                </a:ext>
              </a:extLst>
            </p:cNvPr>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12" name="直接连接符 32">
            <a:extLst>
              <a:ext uri="{FF2B5EF4-FFF2-40B4-BE49-F238E27FC236}">
                <a16:creationId xmlns:a16="http://schemas.microsoft.com/office/drawing/2014/main" id="{76090207-6CF4-64A8-EAFC-ECB38C0C0330}"/>
              </a:ext>
            </a:extLst>
          </p:cNvPr>
          <p:cNvCxnSpPr/>
          <p:nvPr userDrawn="1"/>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255622"/>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730" r:id="rId2"/>
    <p:sldLayoutId id="2147483728" r:id="rId3"/>
    <p:sldLayoutId id="2147483727" r:id="rId4"/>
    <p:sldLayoutId id="2147483688" r:id="rId5"/>
    <p:sldLayoutId id="2147483747" r:id="rId6"/>
    <p:sldLayoutId id="2147483748" r:id="rId7"/>
    <p:sldLayoutId id="2147483749" r:id="rId8"/>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fontAlgn="base">
        <a:lnSpc>
          <a:spcPct val="90000"/>
        </a:lnSpc>
        <a:spcBef>
          <a:spcPct val="0"/>
        </a:spcBef>
        <a:spcAft>
          <a:spcPct val="0"/>
        </a:spcAft>
        <a:defRPr sz="3300" kern="1200">
          <a:solidFill>
            <a:schemeClr val="tx1"/>
          </a:solidFill>
          <a:latin typeface="+mj-lt"/>
          <a:ea typeface="+mj-ea"/>
          <a:cs typeface="等线 Light"/>
        </a:defRPr>
      </a:lvl1pPr>
      <a:lvl2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2pPr>
      <a:lvl3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3pPr>
      <a:lvl4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4pPr>
      <a:lvl5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5pPr>
      <a:lvl6pPr marL="3429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6pPr>
      <a:lvl7pPr marL="6858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7pPr>
      <a:lvl8pPr marL="10287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8pPr>
      <a:lvl9pPr marL="13716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9pPr>
    </p:titleStyle>
    <p:bodyStyle>
      <a:lvl1pPr marL="171450" indent="-171450" algn="l" rtl="0" fontAlgn="base">
        <a:lnSpc>
          <a:spcPct val="90000"/>
        </a:lnSpc>
        <a:spcBef>
          <a:spcPts val="750"/>
        </a:spcBef>
        <a:spcAft>
          <a:spcPct val="0"/>
        </a:spcAft>
        <a:buFont typeface="Arial" charset="0"/>
        <a:buChar char="•"/>
        <a:defRPr sz="2100" kern="1200">
          <a:solidFill>
            <a:schemeClr val="tx1"/>
          </a:solidFill>
          <a:latin typeface="+mn-lt"/>
          <a:ea typeface="+mn-ea"/>
          <a:cs typeface="等线"/>
        </a:defRPr>
      </a:lvl1pPr>
      <a:lvl2pPr marL="514350" indent="-171450" algn="l" rtl="0" fontAlgn="base">
        <a:lnSpc>
          <a:spcPct val="90000"/>
        </a:lnSpc>
        <a:spcBef>
          <a:spcPts val="375"/>
        </a:spcBef>
        <a:spcAft>
          <a:spcPct val="0"/>
        </a:spcAft>
        <a:buFont typeface="Arial" charset="0"/>
        <a:buChar char="•"/>
        <a:defRPr sz="1800" kern="1200">
          <a:solidFill>
            <a:schemeClr val="tx1"/>
          </a:solidFill>
          <a:latin typeface="+mn-lt"/>
          <a:ea typeface="+mn-ea"/>
          <a:cs typeface="等线"/>
        </a:defRPr>
      </a:lvl2pPr>
      <a:lvl3pPr marL="857250" indent="-171450" algn="l" rtl="0" fontAlgn="base">
        <a:lnSpc>
          <a:spcPct val="90000"/>
        </a:lnSpc>
        <a:spcBef>
          <a:spcPts val="375"/>
        </a:spcBef>
        <a:spcAft>
          <a:spcPct val="0"/>
        </a:spcAft>
        <a:buFont typeface="Arial" charset="0"/>
        <a:buChar char="•"/>
        <a:defRPr sz="1500" kern="1200">
          <a:solidFill>
            <a:schemeClr val="tx1"/>
          </a:solidFill>
          <a:latin typeface="+mn-lt"/>
          <a:ea typeface="+mn-ea"/>
          <a:cs typeface="等线"/>
        </a:defRPr>
      </a:lvl3pPr>
      <a:lvl4pPr marL="1200150" indent="-171450" algn="l" rtl="0" fontAlgn="base">
        <a:lnSpc>
          <a:spcPct val="90000"/>
        </a:lnSpc>
        <a:spcBef>
          <a:spcPts val="375"/>
        </a:spcBef>
        <a:spcAft>
          <a:spcPct val="0"/>
        </a:spcAft>
        <a:buFont typeface="Arial" charset="0"/>
        <a:buChar char="•"/>
        <a:defRPr kern="1200">
          <a:solidFill>
            <a:schemeClr val="tx1"/>
          </a:solidFill>
          <a:latin typeface="+mn-lt"/>
          <a:ea typeface="+mn-ea"/>
          <a:cs typeface="等线"/>
        </a:defRPr>
      </a:lvl4pPr>
      <a:lvl5pPr marL="1543050" indent="-171450" algn="l" rtl="0" fontAlgn="base">
        <a:lnSpc>
          <a:spcPct val="90000"/>
        </a:lnSpc>
        <a:spcBef>
          <a:spcPts val="375"/>
        </a:spcBef>
        <a:spcAft>
          <a:spcPct val="0"/>
        </a:spcAft>
        <a:buFont typeface="Arial" charset="0"/>
        <a:buChar char="•"/>
        <a:defRPr kern="1200">
          <a:solidFill>
            <a:schemeClr val="tx1"/>
          </a:solidFill>
          <a:latin typeface="+mn-lt"/>
          <a:ea typeface="+mn-ea"/>
          <a:cs typeface="等线"/>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www.bilibili.com/video/BV1Y3411a7iD/?spm_id_from=333.788&amp;vd_source=cbd25d242a55163d5e1b068ea999a6e0" TargetMode="External"/><Relationship Id="rId5" Type="http://schemas.openxmlformats.org/officeDocument/2006/relationships/hyperlink" Target="https://www.bilibili.com/video/BV1Sb4y1H7eW/?spm_id_from=333.788&amp;vd_source=cbd25d242a55163d5e1b068ea999a6e0" TargetMode="External"/><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microsoft.com/office/2007/relationships/hdphoto" Target="../media/hdphoto2.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465E2F-C82E-BBC9-DC9F-2740F527A7D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39401" b="15396"/>
          <a:stretch/>
        </p:blipFill>
        <p:spPr>
          <a:xfrm>
            <a:off x="262" y="2818491"/>
            <a:ext cx="9143474" cy="2324861"/>
          </a:xfrm>
          <a:prstGeom prst="rect">
            <a:avLst/>
          </a:prstGeom>
        </p:spPr>
      </p:pic>
      <p:grpSp>
        <p:nvGrpSpPr>
          <p:cNvPr id="32" name="组合 31"/>
          <p:cNvGrpSpPr/>
          <p:nvPr/>
        </p:nvGrpSpPr>
        <p:grpSpPr>
          <a:xfrm>
            <a:off x="-103251" y="1260948"/>
            <a:ext cx="9143470" cy="1557543"/>
            <a:chOff x="0" y="1260871"/>
            <a:chExt cx="9144000" cy="1557633"/>
          </a:xfrm>
          <a:solidFill>
            <a:schemeClr val="accent1">
              <a:lumMod val="20000"/>
              <a:lumOff val="80000"/>
            </a:schemeClr>
          </a:solidFill>
        </p:grpSpPr>
        <p:sp>
          <p:nvSpPr>
            <p:cNvPr id="20492" name="矩形 29"/>
            <p:cNvSpPr>
              <a:spLocks noChangeArrowheads="1"/>
            </p:cNvSpPr>
            <p:nvPr/>
          </p:nvSpPr>
          <p:spPr bwMode="auto">
            <a:xfrm>
              <a:off x="0" y="2415480"/>
              <a:ext cx="9143998" cy="403024"/>
            </a:xfrm>
            <a:prstGeom prst="rect">
              <a:avLst/>
            </a:prstGeom>
            <a:grpFill/>
            <a:ln w="9525">
              <a:noFill/>
              <a:miter lim="800000"/>
              <a:headEnd/>
              <a:tailEnd/>
            </a:ln>
          </p:spPr>
          <p:txBody>
            <a:bodyPr anchor="ctr"/>
            <a:lstStyle/>
            <a:p>
              <a:pPr marL="0" marR="0" lvl="0" indent="0" algn="ctr" defTabSz="343760" rtl="0" eaLnBrk="1" fontAlgn="auto" latinLnBrk="0" hangingPunct="1">
                <a:lnSpc>
                  <a:spcPct val="100000"/>
                </a:lnSpc>
                <a:spcBef>
                  <a:spcPts val="0"/>
                </a:spcBef>
                <a:spcAft>
                  <a:spcPts val="0"/>
                </a:spcAft>
                <a:buClrTx/>
                <a:buSzTx/>
                <a:buFont typeface="Arial" charset="0"/>
                <a:buNone/>
                <a:tabLst/>
                <a:defRPr/>
              </a:pPr>
              <a:endParaRPr kumimoji="0" lang="zh-CN" altLang="en-US" sz="1799" b="0" i="0" u="none" strike="noStrike" kern="1200" cap="none" spc="0" normalizeH="0" baseline="0" noProof="0">
                <a:ln>
                  <a:noFill/>
                </a:ln>
                <a:solidFill>
                  <a:srgbClr val="FFFFFF"/>
                </a:solidFill>
                <a:effectLst/>
                <a:uLnTx/>
                <a:uFillTx/>
                <a:latin typeface="Calibri" pitchFamily="34" charset="0"/>
                <a:ea typeface="等线" panose="02010600030101010101" pitchFamily="2" charset="-122"/>
                <a:cs typeface="+mn-cs"/>
              </a:endParaRPr>
            </a:p>
          </p:txBody>
        </p:sp>
        <p:sp>
          <p:nvSpPr>
            <p:cNvPr id="20493" name="矩形 5"/>
            <p:cNvSpPr>
              <a:spLocks noChangeArrowheads="1"/>
            </p:cNvSpPr>
            <p:nvPr/>
          </p:nvSpPr>
          <p:spPr bwMode="auto">
            <a:xfrm>
              <a:off x="0" y="1260871"/>
              <a:ext cx="9144000" cy="1054071"/>
            </a:xfrm>
            <a:prstGeom prst="rect">
              <a:avLst/>
            </a:prstGeom>
            <a:grpFill/>
            <a:ln w="9525">
              <a:noFill/>
              <a:miter lim="800000"/>
              <a:headEnd/>
              <a:tailEnd/>
            </a:ln>
          </p:spPr>
          <p:txBody>
            <a:bodyPr anchor="ctr"/>
            <a:lstStyle/>
            <a:p>
              <a:pPr marL="0" marR="0" lvl="0" indent="0" algn="ctr" defTabSz="343760" rtl="0" eaLnBrk="1" fontAlgn="auto" latinLnBrk="0" hangingPunct="1">
                <a:lnSpc>
                  <a:spcPct val="100000"/>
                </a:lnSpc>
                <a:spcBef>
                  <a:spcPts val="0"/>
                </a:spcBef>
                <a:spcAft>
                  <a:spcPts val="0"/>
                </a:spcAft>
                <a:buClrTx/>
                <a:buSzTx/>
                <a:buFont typeface="Arial" charset="0"/>
                <a:buNone/>
                <a:tabLst/>
                <a:defRPr/>
              </a:pPr>
              <a:endParaRPr kumimoji="0" lang="zh-CN" altLang="en-US" sz="1799" b="0" i="0" u="none" strike="noStrike" kern="1200" cap="none" spc="0" normalizeH="0" baseline="0" noProof="0">
                <a:ln>
                  <a:noFill/>
                </a:ln>
                <a:solidFill>
                  <a:srgbClr val="FFFFFF"/>
                </a:solidFill>
                <a:effectLst/>
                <a:uLnTx/>
                <a:uFillTx/>
                <a:latin typeface="Calibri" pitchFamily="34" charset="0"/>
                <a:ea typeface="等线" panose="02010600030101010101" pitchFamily="2" charset="-122"/>
                <a:cs typeface="+mn-cs"/>
              </a:endParaRPr>
            </a:p>
          </p:txBody>
        </p:sp>
      </p:grpSp>
      <p:sp>
        <p:nvSpPr>
          <p:cNvPr id="20494" name="文本框 6"/>
          <p:cNvSpPr txBox="1">
            <a:spLocks noChangeArrowheads="1"/>
          </p:cNvSpPr>
          <p:nvPr/>
        </p:nvSpPr>
        <p:spPr bwMode="auto">
          <a:xfrm>
            <a:off x="4116407" y="1414643"/>
            <a:ext cx="5027325" cy="354521"/>
          </a:xfrm>
          <a:prstGeom prst="rect">
            <a:avLst/>
          </a:prstGeom>
          <a:noFill/>
          <a:ln w="9525">
            <a:noFill/>
            <a:miter lim="800000"/>
            <a:headEnd/>
            <a:tailEnd/>
          </a:ln>
        </p:spPr>
        <p:txBody>
          <a:bodyPr>
            <a:spAutoFit/>
          </a:bodyPr>
          <a:lstStyle/>
          <a:p>
            <a:pPr marL="0" marR="0" lvl="0" indent="0" algn="r" defTabSz="343760" rtl="0" eaLnBrk="1" fontAlgn="auto" latinLnBrk="0" hangingPunct="1">
              <a:lnSpc>
                <a:spcPct val="125000"/>
              </a:lnSpc>
              <a:spcBef>
                <a:spcPts val="0"/>
              </a:spcBef>
              <a:spcAft>
                <a:spcPts val="0"/>
              </a:spcAft>
              <a:buClrTx/>
              <a:buSzTx/>
              <a:buFont typeface="Arial" charset="0"/>
              <a:buNone/>
              <a:tabLst/>
              <a:defRPr/>
            </a:pPr>
            <a:endParaRPr kumimoji="0" lang="zh-CN" altLang="en-US" sz="15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sym typeface="Impact" pitchFamily="34" charset="0"/>
            </a:endParaRPr>
          </a:p>
        </p:txBody>
      </p:sp>
      <p:sp>
        <p:nvSpPr>
          <p:cNvPr id="20495" name="文本框 32"/>
          <p:cNvSpPr txBox="1">
            <a:spLocks noChangeArrowheads="1"/>
          </p:cNvSpPr>
          <p:nvPr/>
        </p:nvSpPr>
        <p:spPr bwMode="auto">
          <a:xfrm>
            <a:off x="4956261" y="2325402"/>
            <a:ext cx="4187472" cy="301493"/>
          </a:xfrm>
          <a:prstGeom prst="rect">
            <a:avLst/>
          </a:prstGeom>
          <a:noFill/>
          <a:ln w="9525">
            <a:noFill/>
            <a:miter lim="800000"/>
            <a:headEnd/>
            <a:tailEnd/>
          </a:ln>
        </p:spPr>
        <p:txBody>
          <a:bodyPr>
            <a:spAutoFit/>
          </a:bodyPr>
          <a:lstStyle/>
          <a:p>
            <a:pPr marL="0" marR="0" lvl="0" indent="0" algn="r" defTabSz="343760" rtl="0" eaLnBrk="1" fontAlgn="auto" latinLnBrk="0" hangingPunct="1">
              <a:lnSpc>
                <a:spcPct val="125000"/>
              </a:lnSpc>
              <a:spcBef>
                <a:spcPts val="0"/>
              </a:spcBef>
              <a:spcAft>
                <a:spcPts val="0"/>
              </a:spcAft>
              <a:buClrTx/>
              <a:buSzTx/>
              <a:buFont typeface="Arial" charset="0"/>
              <a:buNone/>
              <a:tabLst/>
              <a:defRPr/>
            </a:pPr>
            <a:endParaRPr kumimoji="0" lang="zh-CN" altLang="en-US" sz="1200" b="0" i="0" u="none" strike="noStrike" kern="1200" cap="none" spc="0" normalizeH="0" baseline="0" noProof="0" dirty="0">
              <a:ln>
                <a:noFill/>
              </a:ln>
              <a:solidFill>
                <a:prstClr val="white"/>
              </a:solidFill>
              <a:effectLst/>
              <a:uLnTx/>
              <a:uFillTx/>
              <a:latin typeface="Times New Roman" pitchFamily="18" charset="0"/>
              <a:ea typeface="微软雅黑" pitchFamily="34" charset="-122"/>
              <a:cs typeface="+mn-cs"/>
            </a:endParaRPr>
          </a:p>
        </p:txBody>
      </p:sp>
      <p:sp>
        <p:nvSpPr>
          <p:cNvPr id="20484" name="Text Box 15"/>
          <p:cNvSpPr txBox="1">
            <a:spLocks noChangeArrowheads="1"/>
          </p:cNvSpPr>
          <p:nvPr/>
        </p:nvSpPr>
        <p:spPr bwMode="auto">
          <a:xfrm>
            <a:off x="2258749" y="443106"/>
            <a:ext cx="4626500" cy="467624"/>
          </a:xfrm>
          <a:prstGeom prst="rect">
            <a:avLst/>
          </a:prstGeom>
          <a:noFill/>
          <a:ln w="9525">
            <a:noFill/>
            <a:miter lim="800000"/>
            <a:headEnd/>
            <a:tailEnd/>
          </a:ln>
        </p:spPr>
        <p:txBody>
          <a:bodyPr wrap="square" lIns="68575" tIns="34288" rIns="68575" bIns="34288">
            <a:spAutoFit/>
          </a:bodyPr>
          <a:lstStyle/>
          <a:p>
            <a:pPr marL="0" marR="0" lvl="0" indent="0" algn="l" defTabSz="343760" rtl="0" eaLnBrk="1" fontAlgn="auto" latinLnBrk="0" hangingPunct="1">
              <a:lnSpc>
                <a:spcPts val="2999"/>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sym typeface="Impact" pitchFamily="34" charset="0"/>
              </a:rPr>
              <a:t>《</a:t>
            </a:r>
            <a:r>
              <a:rPr kumimoji="0" lang="zh-CN" altLang="en-US" sz="3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sym typeface="Impact" pitchFamily="34" charset="0"/>
              </a:rPr>
              <a:t>人工智能基础</a:t>
            </a:r>
            <a:r>
              <a:rPr kumimoji="0" lang="en-US" altLang="zh-CN" sz="3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sym typeface="Impact" pitchFamily="34" charset="0"/>
              </a:rPr>
              <a:t>》</a:t>
            </a:r>
            <a:endParaRPr kumimoji="0" lang="zh-CN" altLang="en-US" sz="3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sym typeface="Impact" pitchFamily="34" charset="0"/>
            </a:endParaRPr>
          </a:p>
        </p:txBody>
      </p:sp>
      <p:sp>
        <p:nvSpPr>
          <p:cNvPr id="29" name="Text Box 15"/>
          <p:cNvSpPr txBox="1">
            <a:spLocks noChangeArrowheads="1"/>
          </p:cNvSpPr>
          <p:nvPr/>
        </p:nvSpPr>
        <p:spPr bwMode="auto">
          <a:xfrm>
            <a:off x="4381512" y="2400793"/>
            <a:ext cx="4762224" cy="431011"/>
          </a:xfrm>
          <a:prstGeom prst="rect">
            <a:avLst/>
          </a:prstGeom>
          <a:noFill/>
          <a:ln w="9525">
            <a:noFill/>
            <a:miter lim="800000"/>
            <a:headEnd/>
            <a:tailEnd/>
          </a:ln>
        </p:spPr>
        <p:txBody>
          <a:bodyPr wrap="square" lIns="68575" tIns="34288" rIns="68575" bIns="34288">
            <a:spAutoFit/>
          </a:bodyPr>
          <a:lstStyle/>
          <a:p>
            <a:pPr marL="0" marR="0" lvl="0" indent="0" algn="l" defTabSz="343760" rtl="0" eaLnBrk="1" fontAlgn="auto" latinLnBrk="0" hangingPunct="1">
              <a:lnSpc>
                <a:spcPts val="2999"/>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sym typeface="Impact" pitchFamily="34" charset="0"/>
              </a:rPr>
              <a:t> </a:t>
            </a:r>
            <a:endParaRPr kumimoji="0" lang="zh-CN" altLang="en-US" sz="24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sym typeface="Impact" pitchFamily="34" charset="0"/>
            </a:endParaRPr>
          </a:p>
        </p:txBody>
      </p:sp>
      <p:sp>
        <p:nvSpPr>
          <p:cNvPr id="33" name="Text Box 15"/>
          <p:cNvSpPr txBox="1">
            <a:spLocks noChangeArrowheads="1"/>
          </p:cNvSpPr>
          <p:nvPr/>
        </p:nvSpPr>
        <p:spPr bwMode="auto">
          <a:xfrm>
            <a:off x="475469" y="1428098"/>
            <a:ext cx="4860129" cy="1223408"/>
          </a:xfrm>
          <a:prstGeom prst="rect">
            <a:avLst/>
          </a:prstGeom>
          <a:noFill/>
          <a:ln w="9525">
            <a:noFill/>
            <a:miter lim="800000"/>
            <a:headEnd/>
            <a:tailEnd/>
          </a:ln>
        </p:spPr>
        <p:txBody>
          <a:bodyPr wrap="square" lIns="68575" tIns="34288" rIns="68575" bIns="34288">
            <a:spAutoFit/>
          </a:bodyPr>
          <a:lstStyle/>
          <a:p>
            <a:pPr defTabSz="343760" fontAlgn="auto">
              <a:lnSpc>
                <a:spcPts val="2999"/>
              </a:lnSpc>
              <a:spcBef>
                <a:spcPts val="0"/>
              </a:spcBef>
              <a:spcAft>
                <a:spcPts val="0"/>
              </a:spcAft>
              <a:defRPr/>
            </a:pPr>
            <a:r>
              <a:rPr kumimoji="0" lang="zh-CN" altLang="en-US" sz="26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n-cs"/>
              </a:rPr>
              <a:t>项目三 探究</a:t>
            </a:r>
            <a:r>
              <a:rPr lang="zh-CN" altLang="en-US" sz="2600" b="1" dirty="0">
                <a:solidFill>
                  <a:srgbClr val="0070C0"/>
                </a:solidFill>
                <a:latin typeface="微软雅黑" pitchFamily="34" charset="-122"/>
                <a:ea typeface="微软雅黑" pitchFamily="34" charset="-122"/>
              </a:rPr>
              <a:t>智能</a:t>
            </a:r>
            <a:r>
              <a:rPr kumimoji="0" lang="zh-CN" altLang="en-US" sz="26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n-cs"/>
              </a:rPr>
              <a:t>语音与自然语言</a:t>
            </a:r>
            <a:endParaRPr kumimoji="0" lang="en-US" altLang="zh-CN" sz="26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n-cs"/>
            </a:endParaRPr>
          </a:p>
          <a:p>
            <a:pPr algn="r" defTabSz="343760" fontAlgn="auto">
              <a:lnSpc>
                <a:spcPts val="2999"/>
              </a:lnSpc>
              <a:spcBef>
                <a:spcPts val="0"/>
              </a:spcBef>
              <a:spcAft>
                <a:spcPts val="0"/>
              </a:spcAft>
              <a:defRPr/>
            </a:pPr>
            <a:r>
              <a:rPr lang="en-US" altLang="zh-CN" sz="2600" b="1" dirty="0">
                <a:solidFill>
                  <a:srgbClr val="0070C0"/>
                </a:solidFill>
                <a:latin typeface="微软雅黑" pitchFamily="34" charset="-122"/>
                <a:ea typeface="微软雅黑" pitchFamily="34" charset="-122"/>
              </a:rPr>
              <a:t>——</a:t>
            </a:r>
            <a:r>
              <a:rPr lang="zh-CN" altLang="en-US" sz="2000" dirty="0">
                <a:solidFill>
                  <a:srgbClr val="0070C0"/>
                </a:solidFill>
                <a:latin typeface="微软雅黑" pitchFamily="34" charset="-122"/>
                <a:ea typeface="微软雅黑" pitchFamily="34" charset="-122"/>
              </a:rPr>
              <a:t>让机器学会聆听和理解</a:t>
            </a:r>
          </a:p>
          <a:p>
            <a:pPr lvl="0" defTabSz="343760" fontAlgn="auto">
              <a:lnSpc>
                <a:spcPts val="2999"/>
              </a:lnSpc>
              <a:spcBef>
                <a:spcPts val="0"/>
              </a:spcBef>
              <a:spcAft>
                <a:spcPts val="0"/>
              </a:spcAft>
              <a:defRPr/>
            </a:pPr>
            <a:endParaRPr kumimoji="0" lang="zh-CN" altLang="en-US" sz="26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n-cs"/>
              <a:sym typeface="Impact" pitchFamily="34" charset="0"/>
            </a:endParaRPr>
          </a:p>
        </p:txBody>
      </p:sp>
      <p:pic>
        <p:nvPicPr>
          <p:cNvPr id="3" name="图片 2">
            <a:extLst>
              <a:ext uri="{FF2B5EF4-FFF2-40B4-BE49-F238E27FC236}">
                <a16:creationId xmlns:a16="http://schemas.microsoft.com/office/drawing/2014/main" id="{32204CC4-952A-A55C-E18B-F943C6F06D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4" y="14330"/>
            <a:ext cx="1270800" cy="1253254"/>
          </a:xfrm>
          <a:prstGeom prst="rect">
            <a:avLst/>
          </a:prstGeom>
        </p:spPr>
      </p:pic>
      <p:pic>
        <p:nvPicPr>
          <p:cNvPr id="6" name="图片 5">
            <a:extLst>
              <a:ext uri="{FF2B5EF4-FFF2-40B4-BE49-F238E27FC236}">
                <a16:creationId xmlns:a16="http://schemas.microsoft.com/office/drawing/2014/main" id="{6D511FF9-C037-4D13-E948-31DB0F49CE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4936" y="151"/>
            <a:ext cx="3428800" cy="51432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52259" y="1447787"/>
            <a:ext cx="8252231" cy="664221"/>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语音合成</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又称文语转换（</a:t>
            </a:r>
            <a:r>
              <a:rPr kumimoji="0" lang="en-US" altLang="zh-CN"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Text To Speech , </a:t>
            </a:r>
            <a:r>
              <a:rPr kumimoji="0" lang="en-US" altLang="zh-CN" sz="1600"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TTS</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）技术，是将任意文字信息实时转化为标准流畅的语音朗读出来，它是通过机械的、电子的方法产生人造语音的技术。</a:t>
            </a:r>
            <a:endParaRPr kumimoji="0" lang="zh-CN" altLang="zh-CN"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、语音合成</a:t>
              </a:r>
            </a:p>
          </p:txBody>
        </p:sp>
      </p:grpSp>
      <p:sp>
        <p:nvSpPr>
          <p:cNvPr id="34" name="矩形 33"/>
          <p:cNvSpPr/>
          <p:nvPr/>
        </p:nvSpPr>
        <p:spPr>
          <a:xfrm>
            <a:off x="1682204" y="3833676"/>
            <a:ext cx="5863335" cy="322909"/>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文本输入  </a:t>
            </a:r>
            <a:r>
              <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Wingdings" panose="05000000000000000000" pitchFamily="2" charset="2"/>
              </a:rPr>
              <a:t> </a:t>
            </a: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Wingdings" panose="05000000000000000000" pitchFamily="2" charset="2"/>
              </a:rPr>
              <a:t>语言处理 </a:t>
            </a: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Wingdings" panose="05000000000000000000" pitchFamily="2" charset="2"/>
              </a:rPr>
              <a:t> </a:t>
            </a: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韵律处理  </a:t>
            </a:r>
            <a:r>
              <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Wingdings" panose="05000000000000000000" pitchFamily="2" charset="2"/>
              </a:rPr>
              <a:t> </a:t>
            </a: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单元合成  </a:t>
            </a:r>
            <a:r>
              <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Wingdings" panose="05000000000000000000" pitchFamily="2" charset="2"/>
              </a:rPr>
              <a:t> </a:t>
            </a: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语音输出</a:t>
            </a:r>
          </a:p>
        </p:txBody>
      </p:sp>
      <p:sp>
        <p:nvSpPr>
          <p:cNvPr id="63" name="矩形 62">
            <a:extLst>
              <a:ext uri="{FF2B5EF4-FFF2-40B4-BE49-F238E27FC236}">
                <a16:creationId xmlns:a16="http://schemas.microsoft.com/office/drawing/2014/main" id="{4DEBAAAE-4495-E4E0-613C-EE9730EE8364}"/>
              </a:ext>
            </a:extLst>
          </p:cNvPr>
          <p:cNvSpPr/>
          <p:nvPr/>
        </p:nvSpPr>
        <p:spPr>
          <a:xfrm>
            <a:off x="3171337" y="4340272"/>
            <a:ext cx="2830196" cy="33887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语音合成一般流程</a:t>
            </a:r>
            <a:endParaRPr kumimoji="0" lang="zh-CN"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nvGrpSpPr>
          <p:cNvPr id="2" name="组合 1">
            <a:extLst>
              <a:ext uri="{FF2B5EF4-FFF2-40B4-BE49-F238E27FC236}">
                <a16:creationId xmlns:a16="http://schemas.microsoft.com/office/drawing/2014/main" id="{12B68DAB-2848-74F9-5F6A-08D12A6D88A6}"/>
              </a:ext>
            </a:extLst>
          </p:cNvPr>
          <p:cNvGrpSpPr/>
          <p:nvPr/>
        </p:nvGrpSpPr>
        <p:grpSpPr>
          <a:xfrm>
            <a:off x="1779917" y="2161945"/>
            <a:ext cx="5696202" cy="1688949"/>
            <a:chOff x="2312135" y="2815533"/>
            <a:chExt cx="7400548" cy="2194292"/>
          </a:xfrm>
        </p:grpSpPr>
        <p:pic>
          <p:nvPicPr>
            <p:cNvPr id="4" name="Picture 23" descr="See the source image">
              <a:extLst>
                <a:ext uri="{FF2B5EF4-FFF2-40B4-BE49-F238E27FC236}">
                  <a16:creationId xmlns:a16="http://schemas.microsoft.com/office/drawing/2014/main" id="{A3997C12-B806-D795-6E9E-D9CA020610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438" y="3709736"/>
              <a:ext cx="1177929" cy="1177930"/>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58752243-8E07-00B1-5F62-FFF148DB6CB8}"/>
                </a:ext>
              </a:extLst>
            </p:cNvPr>
            <p:cNvSpPr/>
            <p:nvPr/>
          </p:nvSpPr>
          <p:spPr>
            <a:xfrm>
              <a:off x="7784844" y="4245539"/>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箭头: 右 7">
              <a:extLst>
                <a:ext uri="{FF2B5EF4-FFF2-40B4-BE49-F238E27FC236}">
                  <a16:creationId xmlns:a16="http://schemas.microsoft.com/office/drawing/2014/main" id="{180BDCE4-A076-4FFB-B8FD-09BBC4A4829E}"/>
                </a:ext>
              </a:extLst>
            </p:cNvPr>
            <p:cNvSpPr/>
            <p:nvPr/>
          </p:nvSpPr>
          <p:spPr>
            <a:xfrm>
              <a:off x="3233854" y="4245539"/>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srgbClr val="FFC000"/>
                </a:solidFill>
                <a:effectLst/>
                <a:uLnTx/>
                <a:uFillTx/>
                <a:latin typeface="Calibri" panose="020F0502020204030204"/>
                <a:ea typeface="等线" panose="02010600030101010101" pitchFamily="2" charset="-122"/>
                <a:cs typeface="+mn-cs"/>
              </a:endParaRPr>
            </a:p>
          </p:txBody>
        </p:sp>
        <p:sp>
          <p:nvSpPr>
            <p:cNvPr id="16" name="流程图: 磁盘 15">
              <a:extLst>
                <a:ext uri="{FF2B5EF4-FFF2-40B4-BE49-F238E27FC236}">
                  <a16:creationId xmlns:a16="http://schemas.microsoft.com/office/drawing/2014/main" id="{43183373-FB9F-F91C-37DC-35F583385AD2}"/>
                </a:ext>
              </a:extLst>
            </p:cNvPr>
            <p:cNvSpPr/>
            <p:nvPr/>
          </p:nvSpPr>
          <p:spPr>
            <a:xfrm>
              <a:off x="5381066" y="2815533"/>
              <a:ext cx="739993" cy="682927"/>
            </a:xfrm>
            <a:prstGeom prst="flowChartMagneticDisk">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3128" bIns="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0"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声学模型</a:t>
              </a:r>
            </a:p>
          </p:txBody>
        </p:sp>
        <p:sp>
          <p:nvSpPr>
            <p:cNvPr id="17" name="箭头: 下 16">
              <a:extLst>
                <a:ext uri="{FF2B5EF4-FFF2-40B4-BE49-F238E27FC236}">
                  <a16:creationId xmlns:a16="http://schemas.microsoft.com/office/drawing/2014/main" id="{DD46E33C-8510-67E8-5DA4-06A631046350}"/>
                </a:ext>
              </a:extLst>
            </p:cNvPr>
            <p:cNvSpPr/>
            <p:nvPr/>
          </p:nvSpPr>
          <p:spPr>
            <a:xfrm>
              <a:off x="5613085" y="3589367"/>
              <a:ext cx="241937" cy="313439"/>
            </a:xfrm>
            <a:prstGeom prst="downArrow">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流程图: 多文档 17">
              <a:extLst>
                <a:ext uri="{FF2B5EF4-FFF2-40B4-BE49-F238E27FC236}">
                  <a16:creationId xmlns:a16="http://schemas.microsoft.com/office/drawing/2014/main" id="{4BAE3D93-8F58-4B26-767D-5674309A5E28}"/>
                </a:ext>
              </a:extLst>
            </p:cNvPr>
            <p:cNvSpPr/>
            <p:nvPr/>
          </p:nvSpPr>
          <p:spPr>
            <a:xfrm>
              <a:off x="2312135" y="4017568"/>
              <a:ext cx="782859" cy="731246"/>
            </a:xfrm>
            <a:prstGeom prst="flowChartMultidocument">
              <a:avLst/>
            </a:prstGeom>
            <a:solidFill>
              <a:srgbClr val="0070C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710" rIns="2771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endParaRPr kumimoji="0" lang="zh-CN" altLang="en-US" sz="1232"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endParaRPr>
            </a:p>
          </p:txBody>
        </p:sp>
        <p:grpSp>
          <p:nvGrpSpPr>
            <p:cNvPr id="24" name="组合 23">
              <a:extLst>
                <a:ext uri="{FF2B5EF4-FFF2-40B4-BE49-F238E27FC236}">
                  <a16:creationId xmlns:a16="http://schemas.microsoft.com/office/drawing/2014/main" id="{881AE8E1-FDE6-A6B8-B0EF-486618DF65BA}"/>
                </a:ext>
              </a:extLst>
            </p:cNvPr>
            <p:cNvGrpSpPr/>
            <p:nvPr/>
          </p:nvGrpSpPr>
          <p:grpSpPr>
            <a:xfrm>
              <a:off x="3846354" y="2823847"/>
              <a:ext cx="739994" cy="1086701"/>
              <a:chOff x="8466706" y="3269730"/>
              <a:chExt cx="739994" cy="1086701"/>
            </a:xfrm>
          </p:grpSpPr>
          <p:sp>
            <p:nvSpPr>
              <p:cNvPr id="27" name="流程图: 磁盘 26">
                <a:extLst>
                  <a:ext uri="{FF2B5EF4-FFF2-40B4-BE49-F238E27FC236}">
                    <a16:creationId xmlns:a16="http://schemas.microsoft.com/office/drawing/2014/main" id="{D79D2D78-80A4-502B-9494-254A14FD506B}"/>
                  </a:ext>
                </a:extLst>
              </p:cNvPr>
              <p:cNvSpPr/>
              <p:nvPr/>
            </p:nvSpPr>
            <p:spPr>
              <a:xfrm>
                <a:off x="8466706" y="3269730"/>
                <a:ext cx="739994" cy="682927"/>
              </a:xfrm>
              <a:prstGeom prst="flowChartMagneticDisk">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3128" bIns="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0"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语言模型</a:t>
                </a:r>
              </a:p>
            </p:txBody>
          </p:sp>
          <p:sp>
            <p:nvSpPr>
              <p:cNvPr id="28" name="箭头: 下 27">
                <a:extLst>
                  <a:ext uri="{FF2B5EF4-FFF2-40B4-BE49-F238E27FC236}">
                    <a16:creationId xmlns:a16="http://schemas.microsoft.com/office/drawing/2014/main" id="{31CAA194-BA78-FA94-F2EC-2379629A86C2}"/>
                  </a:ext>
                </a:extLst>
              </p:cNvPr>
              <p:cNvSpPr/>
              <p:nvPr/>
            </p:nvSpPr>
            <p:spPr>
              <a:xfrm>
                <a:off x="8671608" y="4042992"/>
                <a:ext cx="241937" cy="313439"/>
              </a:xfrm>
              <a:prstGeom prst="downArrow">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50" name="矩形: 圆角 49">
              <a:extLst>
                <a:ext uri="{FF2B5EF4-FFF2-40B4-BE49-F238E27FC236}">
                  <a16:creationId xmlns:a16="http://schemas.microsoft.com/office/drawing/2014/main" id="{681029A3-F049-CC68-4B48-0C9B14365063}"/>
                </a:ext>
              </a:extLst>
            </p:cNvPr>
            <p:cNvSpPr/>
            <p:nvPr/>
          </p:nvSpPr>
          <p:spPr>
            <a:xfrm>
              <a:off x="3715454" y="4017568"/>
              <a:ext cx="1177929" cy="731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9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语法分析</a:t>
              </a:r>
              <a:endPar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9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发音提示</a:t>
              </a:r>
              <a:endPar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80000"/>
                </a:lnSpc>
                <a:spcBef>
                  <a:spcPts val="0"/>
                </a:spcBef>
                <a:spcAft>
                  <a:spcPts val="0"/>
                </a:spcAft>
                <a:buClrTx/>
                <a:buSzTx/>
                <a:buFontTx/>
                <a:buNone/>
                <a:tabLst/>
                <a:defRPr/>
              </a:pPr>
              <a:r>
                <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a:t>
              </a:r>
              <a:endPar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p:txBody>
        </p:sp>
        <p:sp>
          <p:nvSpPr>
            <p:cNvPr id="58" name="箭头: 右 57">
              <a:extLst>
                <a:ext uri="{FF2B5EF4-FFF2-40B4-BE49-F238E27FC236}">
                  <a16:creationId xmlns:a16="http://schemas.microsoft.com/office/drawing/2014/main" id="{5F9CDF39-A83D-1786-00F9-E135BCCA9DCE}"/>
                </a:ext>
              </a:extLst>
            </p:cNvPr>
            <p:cNvSpPr/>
            <p:nvPr/>
          </p:nvSpPr>
          <p:spPr>
            <a:xfrm>
              <a:off x="4876958" y="4258342"/>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9" name="箭头: 右 58">
              <a:extLst>
                <a:ext uri="{FF2B5EF4-FFF2-40B4-BE49-F238E27FC236}">
                  <a16:creationId xmlns:a16="http://schemas.microsoft.com/office/drawing/2014/main" id="{AD2AE96F-AFE9-8E86-A7AF-A3457E8317BC}"/>
                </a:ext>
              </a:extLst>
            </p:cNvPr>
            <p:cNvSpPr/>
            <p:nvPr/>
          </p:nvSpPr>
          <p:spPr>
            <a:xfrm>
              <a:off x="6084139" y="4234164"/>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60" name="组合 59">
              <a:extLst>
                <a:ext uri="{FF2B5EF4-FFF2-40B4-BE49-F238E27FC236}">
                  <a16:creationId xmlns:a16="http://schemas.microsoft.com/office/drawing/2014/main" id="{0A85C159-E8A4-54A7-FC73-B2C1EF32DA63}"/>
                </a:ext>
              </a:extLst>
            </p:cNvPr>
            <p:cNvGrpSpPr/>
            <p:nvPr/>
          </p:nvGrpSpPr>
          <p:grpSpPr>
            <a:xfrm>
              <a:off x="8171283" y="3894371"/>
              <a:ext cx="1541400" cy="1115454"/>
              <a:chOff x="939322" y="5245887"/>
              <a:chExt cx="1805422" cy="931740"/>
            </a:xfrm>
          </p:grpSpPr>
          <p:pic>
            <p:nvPicPr>
              <p:cNvPr id="61" name="Picture 8" descr="查看源图像">
                <a:extLst>
                  <a:ext uri="{FF2B5EF4-FFF2-40B4-BE49-F238E27FC236}">
                    <a16:creationId xmlns:a16="http://schemas.microsoft.com/office/drawing/2014/main" id="{3337C104-5367-C34D-C717-54499B1B1E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322" y="5250705"/>
                <a:ext cx="1078684" cy="92692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查看源图像">
                <a:extLst>
                  <a:ext uri="{FF2B5EF4-FFF2-40B4-BE49-F238E27FC236}">
                    <a16:creationId xmlns:a16="http://schemas.microsoft.com/office/drawing/2014/main" id="{3B95BB24-3145-3EAA-64B1-5FB2393489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6060" y="5245887"/>
                <a:ext cx="1078684" cy="926922"/>
              </a:xfrm>
              <a:prstGeom prst="rect">
                <a:avLst/>
              </a:prstGeom>
              <a:noFill/>
              <a:extLst>
                <a:ext uri="{909E8E84-426E-40DD-AFC4-6F175D3DCCD1}">
                  <a14:hiddenFill xmlns:a14="http://schemas.microsoft.com/office/drawing/2010/main">
                    <a:solidFill>
                      <a:srgbClr val="FFFFFF"/>
                    </a:solidFill>
                  </a14:hiddenFill>
                </a:ext>
              </a:extLst>
            </p:spPr>
          </p:pic>
        </p:grpSp>
        <p:sp>
          <p:nvSpPr>
            <p:cNvPr id="2048" name="矩形: 圆角 2047">
              <a:extLst>
                <a:ext uri="{FF2B5EF4-FFF2-40B4-BE49-F238E27FC236}">
                  <a16:creationId xmlns:a16="http://schemas.microsoft.com/office/drawing/2014/main" id="{24C5E96A-76B0-05BF-97F6-5391BF53FE6C}"/>
                </a:ext>
              </a:extLst>
            </p:cNvPr>
            <p:cNvSpPr/>
            <p:nvPr/>
          </p:nvSpPr>
          <p:spPr>
            <a:xfrm>
              <a:off x="6580364" y="3951363"/>
              <a:ext cx="1204480" cy="765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9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波形拼接</a:t>
              </a:r>
              <a:endPar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9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参数合成</a:t>
              </a:r>
              <a:endPar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80000"/>
                </a:lnSpc>
                <a:spcBef>
                  <a:spcPts val="0"/>
                </a:spcBef>
                <a:spcAft>
                  <a:spcPts val="0"/>
                </a:spcAft>
                <a:buClrTx/>
                <a:buSzTx/>
                <a:buFontTx/>
                <a:buNone/>
                <a:tabLst/>
                <a:defRPr/>
              </a:pPr>
              <a:r>
                <a:rPr kumimoji="0" lang="en-US" altLang="zh-CN"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rPr>
                <a:t>……</a:t>
              </a:r>
              <a:endParaRPr kumimoji="0" lang="zh-CN" altLang="en-US" sz="1232" b="1" i="0" u="none" strike="noStrike" kern="1200" cap="none" spc="0" normalizeH="0" baseline="0" noProof="0" dirty="0">
                <a:ln>
                  <a:noFill/>
                </a:ln>
                <a:solidFill>
                  <a:srgbClr val="FFFF00"/>
                </a:solidFill>
                <a:effectLst/>
                <a:uLnTx/>
                <a:uFillTx/>
                <a:latin typeface="楷体" panose="02010609060101010101" pitchFamily="49" charset="-122"/>
                <a:ea typeface="楷体" panose="02010609060101010101" pitchFamily="49" charset="-122"/>
                <a:cs typeface="+mn-cs"/>
              </a:endParaRPr>
            </a:p>
          </p:txBody>
        </p:sp>
      </p:grpSp>
      <p:sp>
        <p:nvSpPr>
          <p:cNvPr id="3" name="矩形 2">
            <a:extLst>
              <a:ext uri="{FF2B5EF4-FFF2-40B4-BE49-F238E27FC236}">
                <a16:creationId xmlns:a16="http://schemas.microsoft.com/office/drawing/2014/main" id="{8DD846B8-A734-5690-B791-B959ECCB6160}"/>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5" name="组合 8">
            <a:extLst>
              <a:ext uri="{FF2B5EF4-FFF2-40B4-BE49-F238E27FC236}">
                <a16:creationId xmlns:a16="http://schemas.microsoft.com/office/drawing/2014/main" id="{5ED47E0E-D39F-E7F2-8DBE-1D1FD62C0793}"/>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7" name="燕尾形 11">
              <a:extLst>
                <a:ext uri="{FF2B5EF4-FFF2-40B4-BE49-F238E27FC236}">
                  <a16:creationId xmlns:a16="http://schemas.microsoft.com/office/drawing/2014/main" id="{4DD465AF-B8D2-6CB8-9291-8FEE65881732}"/>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a:extLst>
                <a:ext uri="{FF2B5EF4-FFF2-40B4-BE49-F238E27FC236}">
                  <a16:creationId xmlns:a16="http://schemas.microsoft.com/office/drawing/2014/main" id="{20F51F81-C745-167E-AE96-B12A492CB39A}"/>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142796402"/>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、语音合成</a:t>
              </a:r>
            </a:p>
          </p:txBody>
        </p:sp>
      </p:grpSp>
      <p:sp>
        <p:nvSpPr>
          <p:cNvPr id="34" name="矩形 33"/>
          <p:cNvSpPr/>
          <p:nvPr/>
        </p:nvSpPr>
        <p:spPr>
          <a:xfrm>
            <a:off x="1120064" y="4290193"/>
            <a:ext cx="3618210" cy="33887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目前的语音合成技术已与真人无异</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2" name="V3CCTV2019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984" y="1572095"/>
            <a:ext cx="4692091" cy="2639301"/>
          </a:xfrm>
          <a:prstGeom prst="rect">
            <a:avLst/>
          </a:prstGeom>
        </p:spPr>
      </p:pic>
      <p:sp>
        <p:nvSpPr>
          <p:cNvPr id="16" name="圆角矩形 15"/>
          <p:cNvSpPr/>
          <p:nvPr/>
        </p:nvSpPr>
        <p:spPr>
          <a:xfrm>
            <a:off x="5692042" y="1611558"/>
            <a:ext cx="3138814" cy="44641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文本分析</a:t>
            </a:r>
            <a:endParaRPr kumimoji="0" lang="en-US" altLang="zh-CN"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（文本正则、分词、词性标注、注音）</a:t>
            </a:r>
          </a:p>
        </p:txBody>
      </p:sp>
      <p:sp>
        <p:nvSpPr>
          <p:cNvPr id="17" name="圆角矩形 16"/>
          <p:cNvSpPr/>
          <p:nvPr/>
        </p:nvSpPr>
        <p:spPr>
          <a:xfrm>
            <a:off x="5692042" y="2405478"/>
            <a:ext cx="3138814" cy="3191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韵律停顿预测</a:t>
            </a:r>
          </a:p>
        </p:txBody>
      </p:sp>
      <p:sp>
        <p:nvSpPr>
          <p:cNvPr id="18" name="圆角矩形 17"/>
          <p:cNvSpPr/>
          <p:nvPr/>
        </p:nvSpPr>
        <p:spPr>
          <a:xfrm>
            <a:off x="5692042" y="3133219"/>
            <a:ext cx="3138814" cy="2699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声学参数预测</a:t>
            </a:r>
          </a:p>
        </p:txBody>
      </p:sp>
      <p:sp>
        <p:nvSpPr>
          <p:cNvPr id="24" name="下箭头 23"/>
          <p:cNvSpPr/>
          <p:nvPr/>
        </p:nvSpPr>
        <p:spPr>
          <a:xfrm>
            <a:off x="7160276" y="2072930"/>
            <a:ext cx="191105" cy="297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cs typeface="+mn-cs"/>
            </a:endParaRPr>
          </a:p>
        </p:txBody>
      </p:sp>
      <p:sp>
        <p:nvSpPr>
          <p:cNvPr id="28" name="圆角矩形 27"/>
          <p:cNvSpPr/>
          <p:nvPr/>
        </p:nvSpPr>
        <p:spPr>
          <a:xfrm>
            <a:off x="5828405" y="3846515"/>
            <a:ext cx="1214568" cy="304986"/>
          </a:xfrm>
          <a:prstGeom prst="roundRect">
            <a:avLst/>
          </a:prstGeom>
          <a:solidFill>
            <a:schemeClr val="accent1">
              <a:lumMod val="75000"/>
            </a:schemeClr>
          </a:solid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单元选择</a:t>
            </a:r>
          </a:p>
        </p:txBody>
      </p:sp>
      <p:sp>
        <p:nvSpPr>
          <p:cNvPr id="29" name="圆角矩形 28"/>
          <p:cNvSpPr/>
          <p:nvPr/>
        </p:nvSpPr>
        <p:spPr>
          <a:xfrm>
            <a:off x="7449621" y="3846516"/>
            <a:ext cx="1214568" cy="275659"/>
          </a:xfrm>
          <a:prstGeom prst="roundRect">
            <a:avLst/>
          </a:prstGeom>
          <a:solidFill>
            <a:schemeClr val="accent1">
              <a:lumMod val="75000"/>
            </a:schemeClr>
          </a:solid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声码器</a:t>
            </a:r>
          </a:p>
        </p:txBody>
      </p:sp>
      <p:sp>
        <p:nvSpPr>
          <p:cNvPr id="31" name="矩形 30"/>
          <p:cNvSpPr/>
          <p:nvPr/>
        </p:nvSpPr>
        <p:spPr>
          <a:xfrm>
            <a:off x="5884748" y="4203647"/>
            <a:ext cx="973343" cy="329193"/>
          </a:xfrm>
          <a:prstGeom prst="rect">
            <a:avLst/>
          </a:prstGeom>
        </p:spPr>
        <p:txBody>
          <a:bodyPr wrap="non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在线合成</a:t>
            </a:r>
          </a:p>
        </p:txBody>
      </p:sp>
      <p:sp>
        <p:nvSpPr>
          <p:cNvPr id="33" name="矩形 32"/>
          <p:cNvSpPr/>
          <p:nvPr/>
        </p:nvSpPr>
        <p:spPr>
          <a:xfrm>
            <a:off x="7315084" y="4203647"/>
            <a:ext cx="1661782" cy="329193"/>
          </a:xfrm>
          <a:prstGeom prst="rect">
            <a:avLst/>
          </a:prstGeom>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离线合成</a:t>
            </a:r>
          </a:p>
        </p:txBody>
      </p:sp>
      <p:sp>
        <p:nvSpPr>
          <p:cNvPr id="36" name="下箭头 35"/>
          <p:cNvSpPr/>
          <p:nvPr/>
        </p:nvSpPr>
        <p:spPr>
          <a:xfrm>
            <a:off x="7165897" y="2773496"/>
            <a:ext cx="191105" cy="297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cs typeface="+mn-cs"/>
            </a:endParaRPr>
          </a:p>
        </p:txBody>
      </p:sp>
      <p:sp>
        <p:nvSpPr>
          <p:cNvPr id="37" name="下箭头 36"/>
          <p:cNvSpPr/>
          <p:nvPr/>
        </p:nvSpPr>
        <p:spPr>
          <a:xfrm>
            <a:off x="6405512" y="3483418"/>
            <a:ext cx="191105" cy="297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cs typeface="+mn-cs"/>
            </a:endParaRPr>
          </a:p>
        </p:txBody>
      </p:sp>
      <p:sp>
        <p:nvSpPr>
          <p:cNvPr id="38" name="下箭头 37"/>
          <p:cNvSpPr/>
          <p:nvPr/>
        </p:nvSpPr>
        <p:spPr>
          <a:xfrm>
            <a:off x="7865801" y="3483418"/>
            <a:ext cx="191105" cy="29707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cs typeface="+mn-cs"/>
            </a:endParaRPr>
          </a:p>
        </p:txBody>
      </p:sp>
      <p:sp>
        <p:nvSpPr>
          <p:cNvPr id="3" name="矩形 2">
            <a:extLst>
              <a:ext uri="{FF2B5EF4-FFF2-40B4-BE49-F238E27FC236}">
                <a16:creationId xmlns:a16="http://schemas.microsoft.com/office/drawing/2014/main" id="{CB3A8B59-72A5-E3C1-84FC-E305D7319451}"/>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4" name="组合 8">
            <a:extLst>
              <a:ext uri="{FF2B5EF4-FFF2-40B4-BE49-F238E27FC236}">
                <a16:creationId xmlns:a16="http://schemas.microsoft.com/office/drawing/2014/main" id="{03113AC8-73AE-A1F8-3F3D-85FE1CA9B009}"/>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5" name="燕尾形 11">
              <a:extLst>
                <a:ext uri="{FF2B5EF4-FFF2-40B4-BE49-F238E27FC236}">
                  <a16:creationId xmlns:a16="http://schemas.microsoft.com/office/drawing/2014/main" id="{7518F67D-C274-40A9-01AD-F6327E068918}"/>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燕尾形 12">
              <a:extLst>
                <a:ext uri="{FF2B5EF4-FFF2-40B4-BE49-F238E27FC236}">
                  <a16:creationId xmlns:a16="http://schemas.microsoft.com/office/drawing/2014/main" id="{38B2F0E8-2D99-A480-1B4C-C8A322152FC4}"/>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190531558"/>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6009" y="1407706"/>
            <a:ext cx="8369109" cy="664221"/>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语音增强</a:t>
            </a:r>
            <a:r>
              <a:rPr kumimoji="0" lang="zh-CN" altLang="en-US" sz="16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a:t>
            </a:r>
            <a:r>
              <a:rPr kumimoji="0" lang="en-US" altLang="zh-CN" sz="16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speech enhancement</a:t>
            </a:r>
            <a:r>
              <a:rPr kumimoji="0" lang="zh-CN" altLang="en-US" sz="16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）是从带噪语音信号中提取尽可能纯净的原始语音，抑制、降低噪声干扰，以改进语音质量、提高语音可懂度的技术。</a:t>
            </a:r>
            <a:endParaRPr kumimoji="0" lang="en-US" altLang="zh-CN" sz="1600" b="0" i="0" u="none" strike="noStrike" kern="0" cap="none" spc="0" normalizeH="0" baseline="0" noProof="0" dirty="0">
              <a:ln>
                <a:noFill/>
              </a:ln>
              <a:effectLst/>
              <a:uLnTx/>
              <a:uFillTx/>
              <a:latin typeface="等线" panose="02010600030101010101" pitchFamily="2" charset="-122"/>
              <a:ea typeface="等线" panose="02010600030101010101" pitchFamily="2" charset="-122"/>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、语音增强</a:t>
              </a:r>
            </a:p>
          </p:txBody>
        </p:sp>
      </p:grpSp>
      <p:sp>
        <p:nvSpPr>
          <p:cNvPr id="34" name="矩形 33"/>
          <p:cNvSpPr/>
          <p:nvPr/>
        </p:nvSpPr>
        <p:spPr>
          <a:xfrm>
            <a:off x="1383661" y="4194023"/>
            <a:ext cx="2830196" cy="33887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rPr>
              <a:t>智能语音交互中的语音增强</a:t>
            </a:r>
            <a:endParaRPr kumimoji="0" lang="zh-CN" altLang="zh-CN" sz="1539" b="0" i="0" u="none" strike="noStrike" kern="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sp>
        <p:nvSpPr>
          <p:cNvPr id="3" name="矩形 2"/>
          <p:cNvSpPr/>
          <p:nvPr/>
        </p:nvSpPr>
        <p:spPr>
          <a:xfrm>
            <a:off x="6068464" y="1980177"/>
            <a:ext cx="2643736" cy="2328586"/>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在语音识别、说话人识别、语种识别等各种以语音为信息载体的智能交互应用中，都面临着噪声干扰，使得有用语音信息畸变，语音质量降低，影响了机器对人类命令和语音信息的辨别和理解。</a:t>
            </a:r>
          </a:p>
        </p:txBody>
      </p:sp>
      <p:pic>
        <p:nvPicPr>
          <p:cNvPr id="5" name="图片 4">
            <a:extLst>
              <a:ext uri="{FF2B5EF4-FFF2-40B4-BE49-F238E27FC236}">
                <a16:creationId xmlns:a16="http://schemas.microsoft.com/office/drawing/2014/main" id="{88978D36-4202-F63A-3EFF-8F3A95435F02}"/>
              </a:ext>
            </a:extLst>
          </p:cNvPr>
          <p:cNvPicPr>
            <a:picLocks noChangeAspect="1"/>
          </p:cNvPicPr>
          <p:nvPr/>
        </p:nvPicPr>
        <p:blipFill>
          <a:blip r:embed="rId3"/>
          <a:stretch>
            <a:fillRect/>
          </a:stretch>
        </p:blipFill>
        <p:spPr>
          <a:xfrm>
            <a:off x="652259" y="3222471"/>
            <a:ext cx="5098690" cy="786575"/>
          </a:xfrm>
          <a:prstGeom prst="rect">
            <a:avLst/>
          </a:prstGeom>
          <a:ln w="12700">
            <a:solidFill>
              <a:schemeClr val="accent1"/>
            </a:solidFill>
          </a:ln>
        </p:spPr>
      </p:pic>
      <p:pic>
        <p:nvPicPr>
          <p:cNvPr id="7" name="图片 6">
            <a:extLst>
              <a:ext uri="{FF2B5EF4-FFF2-40B4-BE49-F238E27FC236}">
                <a16:creationId xmlns:a16="http://schemas.microsoft.com/office/drawing/2014/main" id="{C28D6CA2-6E25-2B5F-F70C-BD856EDFC2F9}"/>
              </a:ext>
            </a:extLst>
          </p:cNvPr>
          <p:cNvPicPr>
            <a:picLocks noChangeAspect="1"/>
          </p:cNvPicPr>
          <p:nvPr/>
        </p:nvPicPr>
        <p:blipFill>
          <a:blip r:embed="rId4"/>
          <a:stretch>
            <a:fillRect/>
          </a:stretch>
        </p:blipFill>
        <p:spPr>
          <a:xfrm>
            <a:off x="652259" y="2250919"/>
            <a:ext cx="5098690" cy="786575"/>
          </a:xfrm>
          <a:prstGeom prst="rect">
            <a:avLst/>
          </a:prstGeom>
          <a:ln w="12700">
            <a:solidFill>
              <a:schemeClr val="accent1"/>
            </a:solidFill>
          </a:ln>
        </p:spPr>
      </p:pic>
      <p:sp>
        <p:nvSpPr>
          <p:cNvPr id="2" name="矩形 1">
            <a:extLst>
              <a:ext uri="{FF2B5EF4-FFF2-40B4-BE49-F238E27FC236}">
                <a16:creationId xmlns:a16="http://schemas.microsoft.com/office/drawing/2014/main" id="{D6B82858-8F0B-86EC-5C9F-92DC59A60A33}"/>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4" name="组合 8">
            <a:extLst>
              <a:ext uri="{FF2B5EF4-FFF2-40B4-BE49-F238E27FC236}">
                <a16:creationId xmlns:a16="http://schemas.microsoft.com/office/drawing/2014/main" id="{F57D2614-B78F-502A-3311-2A93B7B09432}"/>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6" name="燕尾形 11">
              <a:extLst>
                <a:ext uri="{FF2B5EF4-FFF2-40B4-BE49-F238E27FC236}">
                  <a16:creationId xmlns:a16="http://schemas.microsoft.com/office/drawing/2014/main" id="{21B72BB2-61C9-62D1-B106-BABC87A72AF6}"/>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燕尾形 12">
              <a:extLst>
                <a:ext uri="{FF2B5EF4-FFF2-40B4-BE49-F238E27FC236}">
                  <a16:creationId xmlns:a16="http://schemas.microsoft.com/office/drawing/2014/main" id="{C49A72CE-16EE-AB1C-5111-5C6B4AE27E4C}"/>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414811092"/>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2">
            <a:extLst>
              <a:ext uri="{FF2B5EF4-FFF2-40B4-BE49-F238E27FC236}">
                <a16:creationId xmlns:a16="http://schemas.microsoft.com/office/drawing/2014/main" id="{79C15C8E-D2E9-6404-29FD-8B5E4D6F9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0322" y="3267323"/>
            <a:ext cx="1108491" cy="14169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52259" y="1380023"/>
            <a:ext cx="5636160" cy="36875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声纹识别</a:t>
            </a:r>
            <a:r>
              <a:rPr kumimoji="0" lang="zh-CN" altLang="en-US" sz="16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也称为说话人识别，包括说话人辨认和说话人确认。</a:t>
            </a:r>
            <a:endParaRPr kumimoji="0" lang="zh-CN" altLang="zh-CN" sz="1600" b="0" i="0" u="none" strike="noStrike" kern="0" cap="none" spc="0" normalizeH="0" baseline="0" noProof="0" dirty="0">
              <a:ln>
                <a:noFill/>
              </a:ln>
              <a:effectLst/>
              <a:uLnTx/>
              <a:uFillTx/>
              <a:latin typeface="等线" panose="02010600030101010101" pitchFamily="2" charset="-122"/>
              <a:ea typeface="等线" panose="02010600030101010101" pitchFamily="2" charset="-122"/>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、声纹识别</a:t>
              </a:r>
            </a:p>
          </p:txBody>
        </p:sp>
      </p:grpSp>
      <p:sp>
        <p:nvSpPr>
          <p:cNvPr id="17" name="矩形 16"/>
          <p:cNvSpPr/>
          <p:nvPr/>
        </p:nvSpPr>
        <p:spPr>
          <a:xfrm>
            <a:off x="596688" y="1822068"/>
            <a:ext cx="4693639" cy="907364"/>
          </a:xfrm>
          <a:prstGeom prst="rect">
            <a:avLst/>
          </a:prstGeom>
        </p:spPr>
        <p:txBody>
          <a:bodyPr wrap="square">
            <a:spAutoFit/>
          </a:bodyPr>
          <a:lstStyle/>
          <a:p>
            <a:pPr marL="285750" marR="0" lvl="0" indent="-285750" algn="l" defTabSz="34376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说话人辨认是</a:t>
            </a:r>
            <a:r>
              <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1:N</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问题：</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门禁、考勤、缩小刑侦范围时可能需要辨认技术，用以判断某段语音是若干人中的哪一个所说</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18" name="矩形 17"/>
          <p:cNvSpPr/>
          <p:nvPr/>
        </p:nvSpPr>
        <p:spPr>
          <a:xfrm>
            <a:off x="586745" y="3677302"/>
            <a:ext cx="4680763" cy="1191608"/>
          </a:xfrm>
          <a:prstGeom prst="rect">
            <a:avLst/>
          </a:prstGeom>
        </p:spPr>
        <p:txBody>
          <a:bodyPr wrap="square">
            <a:spAutoFit/>
          </a:bodyPr>
          <a:lstStyle/>
          <a:p>
            <a:pPr marL="285750" marR="0" lvl="0" indent="-285750" algn="l" defTabSz="34376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年龄性别识别</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机器对已被授权输入的音频数据进行分析，辅助判定说话者的年龄范围（小孩、中年、老年）及性别（男，女）</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4" name="Picture 4" descr="See the source image">
            <a:extLst>
              <a:ext uri="{FF2B5EF4-FFF2-40B4-BE49-F238E27FC236}">
                <a16:creationId xmlns:a16="http://schemas.microsoft.com/office/drawing/2014/main" id="{683D9D56-9961-C9AE-D55B-CBE5D1A132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944" y="1835368"/>
            <a:ext cx="1496463" cy="1224508"/>
          </a:xfrm>
          <a:prstGeom prst="rect">
            <a:avLst/>
          </a:prstGeom>
          <a:noFill/>
          <a:ln>
            <a:noFill/>
          </a:ln>
        </p:spPr>
      </p:pic>
      <p:grpSp>
        <p:nvGrpSpPr>
          <p:cNvPr id="5" name="组合 4">
            <a:extLst>
              <a:ext uri="{FF2B5EF4-FFF2-40B4-BE49-F238E27FC236}">
                <a16:creationId xmlns:a16="http://schemas.microsoft.com/office/drawing/2014/main" id="{161E8436-7C0E-5CFB-B21D-B255EA5258DF}"/>
              </a:ext>
            </a:extLst>
          </p:cNvPr>
          <p:cNvGrpSpPr/>
          <p:nvPr/>
        </p:nvGrpSpPr>
        <p:grpSpPr>
          <a:xfrm>
            <a:off x="5515398" y="3489020"/>
            <a:ext cx="1186416" cy="713452"/>
            <a:chOff x="1085863" y="5169526"/>
            <a:chExt cx="1805422" cy="926922"/>
          </a:xfrm>
          <a:noFill/>
        </p:grpSpPr>
        <p:pic>
          <p:nvPicPr>
            <p:cNvPr id="6" name="Picture 8" descr="查看源图像">
              <a:extLst>
                <a:ext uri="{FF2B5EF4-FFF2-40B4-BE49-F238E27FC236}">
                  <a16:creationId xmlns:a16="http://schemas.microsoft.com/office/drawing/2014/main" id="{0F3DC442-1986-319B-347A-6E71B5AFA4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5863" y="5169526"/>
              <a:ext cx="1078684" cy="926922"/>
            </a:xfrm>
            <a:prstGeom prst="rect">
              <a:avLst/>
            </a:prstGeom>
            <a:grpFill/>
          </p:spPr>
        </p:pic>
        <p:pic>
          <p:nvPicPr>
            <p:cNvPr id="7" name="Picture 8" descr="查看源图像">
              <a:extLst>
                <a:ext uri="{FF2B5EF4-FFF2-40B4-BE49-F238E27FC236}">
                  <a16:creationId xmlns:a16="http://schemas.microsoft.com/office/drawing/2014/main" id="{CC6A0712-776B-96B8-60D8-CD5B019269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2601" y="5169526"/>
              <a:ext cx="1078684" cy="926922"/>
            </a:xfrm>
            <a:prstGeom prst="rect">
              <a:avLst/>
            </a:prstGeom>
            <a:grpFill/>
          </p:spPr>
        </p:pic>
      </p:grpSp>
      <p:pic>
        <p:nvPicPr>
          <p:cNvPr id="8" name="Picture 8" descr="查看源图像">
            <a:extLst>
              <a:ext uri="{FF2B5EF4-FFF2-40B4-BE49-F238E27FC236}">
                <a16:creationId xmlns:a16="http://schemas.microsoft.com/office/drawing/2014/main" id="{7B45B34E-5809-D171-9B9E-948B9EA946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47003" y="1822068"/>
            <a:ext cx="1771829" cy="1237809"/>
          </a:xfrm>
          <a:prstGeom prst="rect">
            <a:avLst/>
          </a:prstGeom>
          <a:pattFill prst="pct70">
            <a:fgClr>
              <a:schemeClr val="accent5">
                <a:lumMod val="60000"/>
                <a:lumOff val="40000"/>
              </a:schemeClr>
            </a:fgClr>
            <a:bgClr>
              <a:schemeClr val="bg1">
                <a:lumMod val="85000"/>
              </a:schemeClr>
            </a:bgClr>
          </a:pattFill>
          <a:ln>
            <a:solidFill>
              <a:schemeClr val="accent1">
                <a:shade val="50000"/>
              </a:schemeClr>
            </a:solidFill>
          </a:ln>
        </p:spPr>
      </p:pic>
      <p:sp>
        <p:nvSpPr>
          <p:cNvPr id="10" name="文本框 9">
            <a:extLst>
              <a:ext uri="{FF2B5EF4-FFF2-40B4-BE49-F238E27FC236}">
                <a16:creationId xmlns:a16="http://schemas.microsoft.com/office/drawing/2014/main" id="{B7AF6D30-F3F4-3711-5CA1-D1551639BF53}"/>
              </a:ext>
            </a:extLst>
          </p:cNvPr>
          <p:cNvSpPr txBox="1"/>
          <p:nvPr/>
        </p:nvSpPr>
        <p:spPr>
          <a:xfrm>
            <a:off x="5650486" y="2693958"/>
            <a:ext cx="1066524" cy="314317"/>
          </a:xfrm>
          <a:prstGeom prst="rect">
            <a:avLst/>
          </a:prstGeom>
          <a:noFill/>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en-US" altLang="zh-CN"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Ta </a:t>
            </a:r>
            <a:r>
              <a:rPr kumimoji="0" lang="zh-CN" altLang="en-US"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是 谁 ？</a:t>
            </a:r>
            <a:endParaRPr kumimoji="0" lang="en-US" altLang="zh-CN"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13" name="文本框 12">
            <a:extLst>
              <a:ext uri="{FF2B5EF4-FFF2-40B4-BE49-F238E27FC236}">
                <a16:creationId xmlns:a16="http://schemas.microsoft.com/office/drawing/2014/main" id="{4734EA81-9691-40E6-EFD1-4497CFA49D4C}"/>
              </a:ext>
            </a:extLst>
          </p:cNvPr>
          <p:cNvSpPr txBox="1"/>
          <p:nvPr/>
        </p:nvSpPr>
        <p:spPr>
          <a:xfrm>
            <a:off x="5660917" y="4032030"/>
            <a:ext cx="901872" cy="314317"/>
          </a:xfrm>
          <a:prstGeom prst="rect">
            <a:avLst/>
          </a:prstGeom>
          <a:noFill/>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是 </a:t>
            </a:r>
            <a:r>
              <a:rPr kumimoji="0" lang="en-US" altLang="zh-CN"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Ta </a:t>
            </a:r>
            <a:r>
              <a:rPr kumimoji="0" lang="zh-CN" altLang="en-US"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吗？</a:t>
            </a:r>
            <a:endParaRPr kumimoji="0" lang="en-US" altLang="zh-CN"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16" name="矩形 15">
            <a:extLst>
              <a:ext uri="{FF2B5EF4-FFF2-40B4-BE49-F238E27FC236}">
                <a16:creationId xmlns:a16="http://schemas.microsoft.com/office/drawing/2014/main" id="{D03A19C7-D207-398A-1FDB-6DA2BD397268}"/>
              </a:ext>
            </a:extLst>
          </p:cNvPr>
          <p:cNvSpPr/>
          <p:nvPr/>
        </p:nvSpPr>
        <p:spPr>
          <a:xfrm>
            <a:off x="586746" y="2729432"/>
            <a:ext cx="4753256" cy="907364"/>
          </a:xfrm>
          <a:prstGeom prst="rect">
            <a:avLst/>
          </a:prstGeom>
        </p:spPr>
        <p:txBody>
          <a:bodyPr wrap="square">
            <a:spAutoFit/>
          </a:bodyPr>
          <a:lstStyle/>
          <a:p>
            <a:pPr marL="285750" marR="0" lvl="0" indent="-285750" algn="l" defTabSz="34376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说话人确认是</a:t>
            </a:r>
            <a:r>
              <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1:1</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问题：</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银行、证券等实名制领域进行交易时，需要确认技术，用以确认某段语音是否是本人所说</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2" name="矩形 1">
            <a:extLst>
              <a:ext uri="{FF2B5EF4-FFF2-40B4-BE49-F238E27FC236}">
                <a16:creationId xmlns:a16="http://schemas.microsoft.com/office/drawing/2014/main" id="{0B13A0F2-FF98-DD1B-DFB6-6E8C571F74B9}"/>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9" name="组合 8">
            <a:extLst>
              <a:ext uri="{FF2B5EF4-FFF2-40B4-BE49-F238E27FC236}">
                <a16:creationId xmlns:a16="http://schemas.microsoft.com/office/drawing/2014/main" id="{9927C667-B765-A387-13F8-4CB7C8939612}"/>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24" name="燕尾形 11">
              <a:extLst>
                <a:ext uri="{FF2B5EF4-FFF2-40B4-BE49-F238E27FC236}">
                  <a16:creationId xmlns:a16="http://schemas.microsoft.com/office/drawing/2014/main" id="{7117218F-288B-255F-58A7-FE0BCCE690A7}"/>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燕尾形 12">
              <a:extLst>
                <a:ext uri="{FF2B5EF4-FFF2-40B4-BE49-F238E27FC236}">
                  <a16:creationId xmlns:a16="http://schemas.microsoft.com/office/drawing/2014/main" id="{6AB178F8-A30F-32CF-6F3C-BC37A8D2E739}"/>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119305729"/>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71355" y="1484963"/>
            <a:ext cx="8381674" cy="36875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语音评测 </a:t>
            </a:r>
            <a:r>
              <a:rPr kumimoji="0" lang="zh-CN" altLang="en-US" sz="16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通过智能语音技术自动对发音水平进行评价、发音错误、缺陷进行定位和问题分析。</a:t>
            </a:r>
            <a:endParaRPr kumimoji="0" lang="zh-CN" altLang="zh-CN" sz="1600" b="0" i="0" u="none" strike="noStrike" kern="0" cap="none" spc="0" normalizeH="0" baseline="0" noProof="0" dirty="0">
              <a:ln>
                <a:noFill/>
              </a:ln>
              <a:effectLst/>
              <a:uLnTx/>
              <a:uFillTx/>
              <a:latin typeface="等线" panose="02010600030101010101" pitchFamily="2" charset="-122"/>
              <a:ea typeface="等线" panose="02010600030101010101" pitchFamily="2" charset="-122"/>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、语音评测</a:t>
              </a:r>
            </a:p>
          </p:txBody>
        </p:sp>
      </p:grpSp>
      <p:sp>
        <p:nvSpPr>
          <p:cNvPr id="16" name="矩形 15"/>
          <p:cNvSpPr/>
          <p:nvPr/>
        </p:nvSpPr>
        <p:spPr>
          <a:xfrm>
            <a:off x="1680097" y="4200638"/>
            <a:ext cx="2830196" cy="338875"/>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科大讯飞语音评测流程</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24" name="图片 23" descr="http://36.7.109.46:13000/aiep-api/api/v1/ueditor/image?path=/ueditor/image/20210204/1612425077273016482.png"/>
          <p:cNvPicPr/>
          <p:nvPr/>
        </p:nvPicPr>
        <p:blipFill>
          <a:blip r:embed="rId3">
            <a:extLst>
              <a:ext uri="{28A0092B-C50C-407E-A947-70E740481C1C}">
                <a14:useLocalDpi xmlns:a14="http://schemas.microsoft.com/office/drawing/2010/main" val="0"/>
              </a:ext>
            </a:extLst>
          </a:blip>
          <a:srcRect/>
          <a:stretch>
            <a:fillRect/>
          </a:stretch>
        </p:blipFill>
        <p:spPr bwMode="auto">
          <a:xfrm>
            <a:off x="735232" y="2204677"/>
            <a:ext cx="4631266" cy="1927056"/>
          </a:xfrm>
          <a:prstGeom prst="rect">
            <a:avLst/>
          </a:prstGeom>
          <a:noFill/>
          <a:ln>
            <a:noFill/>
          </a:ln>
        </p:spPr>
      </p:pic>
      <p:sp>
        <p:nvSpPr>
          <p:cNvPr id="2" name="矩形 1"/>
          <p:cNvSpPr/>
          <p:nvPr/>
        </p:nvSpPr>
        <p:spPr>
          <a:xfrm>
            <a:off x="5588072" y="2204677"/>
            <a:ext cx="2980194" cy="1475853"/>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可以对中英文的朗读发音进行评分和问题定位。针对字、词、句、篇章等类型，返回准确度、流畅度、完整度、声韵调型等多维度评分，用于提升发音水平。</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3" name="矩形 2">
            <a:extLst>
              <a:ext uri="{FF2B5EF4-FFF2-40B4-BE49-F238E27FC236}">
                <a16:creationId xmlns:a16="http://schemas.microsoft.com/office/drawing/2014/main" id="{DAFB18ED-8F10-3EA5-995F-7380824D2068}"/>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4" name="组合 8">
            <a:extLst>
              <a:ext uri="{FF2B5EF4-FFF2-40B4-BE49-F238E27FC236}">
                <a16:creationId xmlns:a16="http://schemas.microsoft.com/office/drawing/2014/main" id="{89C5ACBC-A753-5852-59CA-44DF77E74092}"/>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5" name="燕尾形 11">
              <a:extLst>
                <a:ext uri="{FF2B5EF4-FFF2-40B4-BE49-F238E27FC236}">
                  <a16:creationId xmlns:a16="http://schemas.microsoft.com/office/drawing/2014/main" id="{38F65D48-F9DA-2B54-682C-B21BF6B8ACDA}"/>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燕尾形 12">
              <a:extLst>
                <a:ext uri="{FF2B5EF4-FFF2-40B4-BE49-F238E27FC236}">
                  <a16:creationId xmlns:a16="http://schemas.microsoft.com/office/drawing/2014/main" id="{88334B63-2400-C376-B898-B35E90E9F511}"/>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4152468624"/>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5"/>
            <a:ext cx="2509852" cy="400544"/>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29"/>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、语音识别应用</a:t>
              </a:r>
            </a:p>
          </p:txBody>
        </p:sp>
      </p:grpSp>
      <p:sp>
        <p:nvSpPr>
          <p:cNvPr id="13" name="圆角矩形 12"/>
          <p:cNvSpPr/>
          <p:nvPr/>
        </p:nvSpPr>
        <p:spPr>
          <a:xfrm>
            <a:off x="1306701" y="1571961"/>
            <a:ext cx="3646147" cy="128951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232"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6" name="组合 18"/>
          <p:cNvGrpSpPr/>
          <p:nvPr/>
        </p:nvGrpSpPr>
        <p:grpSpPr>
          <a:xfrm>
            <a:off x="1433458" y="1598271"/>
            <a:ext cx="3607045" cy="1276632"/>
            <a:chOff x="-74531" y="1861663"/>
            <a:chExt cx="4531846" cy="1658607"/>
          </a:xfrm>
        </p:grpSpPr>
        <p:sp>
          <p:nvSpPr>
            <p:cNvPr id="17" name="TextBox 13"/>
            <p:cNvSpPr txBox="1"/>
            <p:nvPr/>
          </p:nvSpPr>
          <p:spPr>
            <a:xfrm>
              <a:off x="-74531" y="1861663"/>
              <a:ext cx="4531846" cy="1658607"/>
            </a:xfrm>
            <a:prstGeom prst="rect">
              <a:avLst/>
            </a:prstGeom>
            <a:noFill/>
            <a:ln>
              <a:noFill/>
            </a:ln>
          </p:spPr>
          <p:txBody>
            <a:bodyPr wrap="square"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社交聊天</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uLnTx/>
                  <a:uFillTx/>
                  <a:latin typeface="楷体" panose="02010609060101010101" pitchFamily="49" charset="-122"/>
                  <a:ea typeface="楷体" panose="02010609060101010101" pitchFamily="49" charset="-122"/>
                  <a:cs typeface="+mn-cs"/>
                </a:rPr>
                <a:t>社交聊天发送实时语音，支持中文，英文识别，方言支持广东语，四川话。让沟通交流更加准确</a:t>
              </a:r>
              <a:endParaRPr kumimoji="0" lang="en-US" altLang="zh-CN" sz="1539" b="0" i="0" u="none" strike="noStrike" kern="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案例：</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0961" y="3014097"/>
              <a:ext cx="945780" cy="418844"/>
            </a:xfrm>
            <a:prstGeom prst="rect">
              <a:avLst/>
            </a:prstGeom>
            <a:ln>
              <a:solidFill>
                <a:srgbClr val="002060"/>
              </a:solidFill>
            </a:ln>
          </p:spPr>
        </p:pic>
      </p:grpSp>
      <p:sp>
        <p:nvSpPr>
          <p:cNvPr id="24" name="圆角矩形 23"/>
          <p:cNvSpPr/>
          <p:nvPr/>
        </p:nvSpPr>
        <p:spPr>
          <a:xfrm>
            <a:off x="4982304" y="1551811"/>
            <a:ext cx="3245233" cy="129011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232"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7" name="组合 20"/>
          <p:cNvGrpSpPr/>
          <p:nvPr/>
        </p:nvGrpSpPr>
        <p:grpSpPr>
          <a:xfrm>
            <a:off x="5079606" y="1606025"/>
            <a:ext cx="3147932" cy="1214773"/>
            <a:chOff x="5841355" y="1677509"/>
            <a:chExt cx="3406617" cy="1772859"/>
          </a:xfrm>
        </p:grpSpPr>
        <p:sp>
          <p:nvSpPr>
            <p:cNvPr id="28" name="TextBox 10"/>
            <p:cNvSpPr txBox="1"/>
            <p:nvPr/>
          </p:nvSpPr>
          <p:spPr>
            <a:xfrm>
              <a:off x="5841355" y="1677509"/>
              <a:ext cx="3406617" cy="1517460"/>
            </a:xfrm>
            <a:prstGeom prst="rect">
              <a:avLst/>
            </a:prstGeom>
            <a:noFill/>
            <a:ln>
              <a:noFill/>
            </a:ln>
          </p:spPr>
          <p:txBody>
            <a:bodyPr wrap="square"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游戏娱乐</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语音聊天转文字，让用户在操作的同时也可看到聊天内容</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案例：</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2059" y="2939571"/>
              <a:ext cx="2078968" cy="510797"/>
            </a:xfrm>
            <a:prstGeom prst="rect">
              <a:avLst/>
            </a:prstGeom>
            <a:ln>
              <a:solidFill>
                <a:schemeClr val="bg1">
                  <a:lumMod val="50000"/>
                </a:schemeClr>
              </a:solidFill>
            </a:ln>
          </p:spPr>
        </p:pic>
      </p:grpSp>
      <p:sp>
        <p:nvSpPr>
          <p:cNvPr id="30" name="圆角矩形 29"/>
          <p:cNvSpPr/>
          <p:nvPr/>
        </p:nvSpPr>
        <p:spPr>
          <a:xfrm>
            <a:off x="1306698" y="3131341"/>
            <a:ext cx="3675605" cy="130394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232"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31" name="组合 19"/>
          <p:cNvGrpSpPr/>
          <p:nvPr/>
        </p:nvGrpSpPr>
        <p:grpSpPr>
          <a:xfrm>
            <a:off x="1450555" y="3125446"/>
            <a:ext cx="3387084" cy="1276632"/>
            <a:chOff x="-3813" y="4409955"/>
            <a:chExt cx="3936428" cy="1658607"/>
          </a:xfrm>
        </p:grpSpPr>
        <p:sp>
          <p:nvSpPr>
            <p:cNvPr id="32" name="TextBox 14"/>
            <p:cNvSpPr txBox="1"/>
            <p:nvPr/>
          </p:nvSpPr>
          <p:spPr>
            <a:xfrm>
              <a:off x="-3813" y="4409955"/>
              <a:ext cx="3936428" cy="1658607"/>
            </a:xfrm>
            <a:prstGeom prst="rect">
              <a:avLst/>
            </a:prstGeom>
            <a:noFill/>
            <a:ln>
              <a:noFill/>
            </a:ln>
          </p:spPr>
          <p:txBody>
            <a:bodyPr wrap="square"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语音输入法</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摆脱生僻字和拼音障碍，将所输入文字，直接用语音的方式输入，让输入法更加便捷</a:t>
              </a: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案例：</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6241" y="5706329"/>
              <a:ext cx="2293391" cy="360527"/>
            </a:xfrm>
            <a:prstGeom prst="rect">
              <a:avLst/>
            </a:prstGeom>
            <a:ln>
              <a:solidFill>
                <a:schemeClr val="bg1">
                  <a:lumMod val="50000"/>
                </a:schemeClr>
              </a:solidFill>
            </a:ln>
          </p:spPr>
        </p:pic>
      </p:grpSp>
      <p:grpSp>
        <p:nvGrpSpPr>
          <p:cNvPr id="34" name="组合 33"/>
          <p:cNvGrpSpPr/>
          <p:nvPr/>
        </p:nvGrpSpPr>
        <p:grpSpPr>
          <a:xfrm>
            <a:off x="5006897" y="3131341"/>
            <a:ext cx="3245233" cy="1264843"/>
            <a:chOff x="6179951" y="3881207"/>
            <a:chExt cx="4801919" cy="1643293"/>
          </a:xfrm>
        </p:grpSpPr>
        <p:sp>
          <p:nvSpPr>
            <p:cNvPr id="35" name="圆角矩形 34"/>
            <p:cNvSpPr/>
            <p:nvPr/>
          </p:nvSpPr>
          <p:spPr>
            <a:xfrm>
              <a:off x="6179951" y="3881207"/>
              <a:ext cx="4801919" cy="164329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3760" rtl="0" eaLnBrk="1" fontAlgn="auto" latinLnBrk="0" hangingPunct="1">
                <a:lnSpc>
                  <a:spcPct val="100000"/>
                </a:lnSpc>
                <a:spcBef>
                  <a:spcPts val="0"/>
                </a:spcBef>
                <a:spcAft>
                  <a:spcPts val="0"/>
                </a:spcAft>
                <a:buClrTx/>
                <a:buSzTx/>
                <a:buFontTx/>
                <a:buNone/>
                <a:tabLst/>
                <a:defRPr/>
              </a:pPr>
              <a:endParaRPr kumimoji="0" lang="en-US" altLang="zh-CN" sz="1232" b="0"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mn-cs"/>
              </a:endParaRPr>
            </a:p>
          </p:txBody>
        </p:sp>
        <p:sp>
          <p:nvSpPr>
            <p:cNvPr id="36" name="TextBox 4"/>
            <p:cNvSpPr txBox="1"/>
            <p:nvPr/>
          </p:nvSpPr>
          <p:spPr>
            <a:xfrm>
              <a:off x="6271489" y="3987447"/>
              <a:ext cx="4683528" cy="1350879"/>
            </a:xfrm>
            <a:prstGeom prst="rect">
              <a:avLst/>
            </a:prstGeom>
            <a:noFill/>
            <a:ln>
              <a:noFill/>
            </a:ln>
          </p:spPr>
          <p:txBody>
            <a:bodyPr wrap="square"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232" b="0"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mn-cs"/>
                </a:rPr>
                <a:t> </a:t>
              </a: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语音搜索</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搜索内容直接以语音的方式输入，让搜索更加高效</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rPr>
                <a:t>案例：</a:t>
              </a:r>
              <a:endParaRPr kumimoji="0" lang="en-US" altLang="zh-CN" sz="1539" b="0" i="0" u="none" strike="noStrike" kern="1200" cap="none" spc="0" normalizeH="0" baseline="0" noProof="0" dirty="0">
                <a:ln>
                  <a:noFill/>
                </a:ln>
                <a:uLnTx/>
                <a:uFillTx/>
                <a:latin typeface="楷体" panose="02010609060101010101" pitchFamily="49" charset="-122"/>
                <a:ea typeface="楷体" panose="02010609060101010101" pitchFamily="49" charset="-122"/>
                <a:cs typeface="+mn-cs"/>
              </a:endParaRPr>
            </a:p>
          </p:txBody>
        </p:sp>
        <p:pic>
          <p:nvPicPr>
            <p:cNvPr id="37"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9528" y="5066346"/>
              <a:ext cx="2547015" cy="455783"/>
            </a:xfrm>
            <a:prstGeom prst="rect">
              <a:avLst/>
            </a:prstGeom>
            <a:ln>
              <a:solidFill>
                <a:schemeClr val="bg1">
                  <a:lumMod val="50000"/>
                </a:schemeClr>
              </a:solidFill>
            </a:ln>
          </p:spPr>
        </p:pic>
      </p:grpSp>
      <p:sp>
        <p:nvSpPr>
          <p:cNvPr id="2" name="矩形 1">
            <a:extLst>
              <a:ext uri="{FF2B5EF4-FFF2-40B4-BE49-F238E27FC236}">
                <a16:creationId xmlns:a16="http://schemas.microsoft.com/office/drawing/2014/main" id="{690867B5-18E1-2013-27C1-4FA614C2E192}"/>
              </a:ext>
            </a:extLst>
          </p:cNvPr>
          <p:cNvSpPr/>
          <p:nvPr/>
        </p:nvSpPr>
        <p:spPr>
          <a:xfrm>
            <a:off x="1053584" y="-4272"/>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3.3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语音处理的主要应用</a:t>
            </a:r>
          </a:p>
        </p:txBody>
      </p:sp>
      <p:grpSp>
        <p:nvGrpSpPr>
          <p:cNvPr id="3" name="组合 8">
            <a:extLst>
              <a:ext uri="{FF2B5EF4-FFF2-40B4-BE49-F238E27FC236}">
                <a16:creationId xmlns:a16="http://schemas.microsoft.com/office/drawing/2014/main" id="{2D7D58CA-4AAC-08ED-A071-805D412B825E}"/>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AAF6DD49-8C9A-DFF9-4BAD-B53E533FBCCD}"/>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0DA64B35-7D1D-E965-06DE-9D2004C443E6}"/>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789915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5"/>
            <a:ext cx="2509852" cy="400544"/>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29"/>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2</a:t>
              </a:r>
              <a:r>
                <a:rPr kumimoji="0" lang="zh-CN" altLang="en-US" sz="1693"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、语音合成应用</a:t>
              </a:r>
            </a:p>
          </p:txBody>
        </p:sp>
      </p:gr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b="27435"/>
          <a:stretch>
            <a:fillRect/>
          </a:stretch>
        </p:blipFill>
        <p:spPr>
          <a:xfrm>
            <a:off x="735232" y="1673618"/>
            <a:ext cx="3056202" cy="1441038"/>
          </a:xfrm>
          <a:prstGeom prst="rect">
            <a:avLst/>
          </a:prstGeom>
          <a:ln>
            <a:solidFill>
              <a:schemeClr val="accent1"/>
            </a:solidFill>
          </a:ln>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0905"/>
          <a:stretch/>
        </p:blipFill>
        <p:spPr>
          <a:xfrm>
            <a:off x="607298" y="3275705"/>
            <a:ext cx="3402303" cy="1576730"/>
          </a:xfrm>
          <a:prstGeom prst="rect">
            <a:avLst/>
          </a:prstGeom>
          <a:ln>
            <a:solidFill>
              <a:schemeClr val="accent1"/>
            </a:solidFill>
          </a:ln>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334" y="1620048"/>
            <a:ext cx="3476225" cy="1548177"/>
          </a:xfrm>
          <a:prstGeom prst="rect">
            <a:avLst/>
          </a:prstGeom>
          <a:ln>
            <a:solidFill>
              <a:schemeClr val="accent1"/>
            </a:solidFill>
          </a:ln>
        </p:spPr>
      </p:pic>
      <p:sp>
        <p:nvSpPr>
          <p:cNvPr id="2" name="矩形 1"/>
          <p:cNvSpPr/>
          <p:nvPr/>
        </p:nvSpPr>
        <p:spPr>
          <a:xfrm>
            <a:off x="3780029" y="1824083"/>
            <a:ext cx="634260" cy="1039772"/>
          </a:xfrm>
          <a:prstGeom prst="rect">
            <a:avLst/>
          </a:prstGeom>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语音指令解放双手</a:t>
            </a:r>
            <a:endParaRPr kumimoji="0" lang="zh-CN" altLang="en-US" sz="1539" b="0" i="0" u="none" strike="noStrike" kern="1200" cap="none" spc="0" normalizeH="0" baseline="0" noProof="0" dirty="0">
              <a:ln>
                <a:noFill/>
              </a:ln>
              <a:effectLst/>
              <a:uLnTx/>
              <a:uFillTx/>
              <a:latin typeface="Calibri" panose="020F0502020204030204"/>
              <a:ea typeface="等线" panose="02010600030101010101" pitchFamily="2" charset="-122"/>
              <a:cs typeface="+mn-cs"/>
            </a:endParaRPr>
          </a:p>
        </p:txBody>
      </p:sp>
      <p:sp>
        <p:nvSpPr>
          <p:cNvPr id="3" name="矩形 2"/>
          <p:cNvSpPr/>
          <p:nvPr/>
        </p:nvSpPr>
        <p:spPr>
          <a:xfrm>
            <a:off x="8104889" y="1673618"/>
            <a:ext cx="656519" cy="1276632"/>
          </a:xfrm>
          <a:prstGeom prst="rect">
            <a:avLst/>
          </a:prstGeom>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机器人解说体育赛事</a:t>
            </a:r>
          </a:p>
        </p:txBody>
      </p:sp>
      <p:sp>
        <p:nvSpPr>
          <p:cNvPr id="4" name="矩形 3"/>
          <p:cNvSpPr/>
          <p:nvPr/>
        </p:nvSpPr>
        <p:spPr>
          <a:xfrm>
            <a:off x="3955544" y="3188894"/>
            <a:ext cx="501870" cy="1750351"/>
          </a:xfrm>
          <a:prstGeom prst="rect">
            <a:avLst/>
          </a:prstGeom>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用耳朵获取知识</a:t>
            </a:r>
          </a:p>
        </p:txBody>
      </p:sp>
      <p:sp>
        <p:nvSpPr>
          <p:cNvPr id="5" name="矩形 4">
            <a:extLst>
              <a:ext uri="{FF2B5EF4-FFF2-40B4-BE49-F238E27FC236}">
                <a16:creationId xmlns:a16="http://schemas.microsoft.com/office/drawing/2014/main" id="{8974101B-CA40-F7EE-E9C5-66753F86412B}"/>
              </a:ext>
            </a:extLst>
          </p:cNvPr>
          <p:cNvSpPr/>
          <p:nvPr/>
        </p:nvSpPr>
        <p:spPr>
          <a:xfrm>
            <a:off x="1053584" y="-4272"/>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3.3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语音处理的主要应用</a:t>
            </a:r>
          </a:p>
        </p:txBody>
      </p:sp>
      <p:grpSp>
        <p:nvGrpSpPr>
          <p:cNvPr id="6" name="组合 8">
            <a:extLst>
              <a:ext uri="{FF2B5EF4-FFF2-40B4-BE49-F238E27FC236}">
                <a16:creationId xmlns:a16="http://schemas.microsoft.com/office/drawing/2014/main" id="{338A78B4-E5EF-AFCA-82C1-CFBC720F3A02}"/>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7" name="燕尾形 11">
              <a:extLst>
                <a:ext uri="{FF2B5EF4-FFF2-40B4-BE49-F238E27FC236}">
                  <a16:creationId xmlns:a16="http://schemas.microsoft.com/office/drawing/2014/main" id="{BF5ABEAE-8BFD-C99A-3789-8B6D9B0058B8}"/>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燕尾形 12">
              <a:extLst>
                <a:ext uri="{FF2B5EF4-FFF2-40B4-BE49-F238E27FC236}">
                  <a16:creationId xmlns:a16="http://schemas.microsoft.com/office/drawing/2014/main" id="{120991E3-3FF8-549C-24CC-32B1815133C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9" name="图片 8">
            <a:extLst>
              <a:ext uri="{FF2B5EF4-FFF2-40B4-BE49-F238E27FC236}">
                <a16:creationId xmlns:a16="http://schemas.microsoft.com/office/drawing/2014/main" id="{EE82968B-C8F4-6413-7FFE-084A694F78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4498"/>
          <a:stretch>
            <a:fillRect/>
          </a:stretch>
        </p:blipFill>
        <p:spPr>
          <a:xfrm>
            <a:off x="4626333" y="3275705"/>
            <a:ext cx="3703369" cy="1576730"/>
          </a:xfrm>
          <a:prstGeom prst="rect">
            <a:avLst/>
          </a:prstGeom>
          <a:ln>
            <a:solidFill>
              <a:schemeClr val="accent1"/>
            </a:solidFill>
          </a:ln>
        </p:spPr>
      </p:pic>
      <p:sp>
        <p:nvSpPr>
          <p:cNvPr id="10" name="TextBox 7">
            <a:extLst>
              <a:ext uri="{FF2B5EF4-FFF2-40B4-BE49-F238E27FC236}">
                <a16:creationId xmlns:a16="http://schemas.microsoft.com/office/drawing/2014/main" id="{CAED917B-9C2F-1E68-EFD8-28B88D97988B}"/>
              </a:ext>
            </a:extLst>
          </p:cNvPr>
          <p:cNvSpPr txBox="1"/>
          <p:nvPr/>
        </p:nvSpPr>
        <p:spPr>
          <a:xfrm>
            <a:off x="8329702" y="3445269"/>
            <a:ext cx="501870" cy="1237600"/>
          </a:xfrm>
          <a:prstGeom prst="rect">
            <a:avLst/>
          </a:prstGeom>
          <a:noFill/>
        </p:spPr>
        <p:txBody>
          <a:bodyPr wrap="square" lIns="52786" tIns="26393" rIns="52786" bIns="26393" rtlCol="0">
            <a:spAutoFit/>
          </a:bodyPr>
          <a:lstStyle/>
          <a:p>
            <a:pPr defTabSz="343760" fontAlgn="auto">
              <a:spcBef>
                <a:spcPts val="0"/>
              </a:spcBef>
              <a:spcAft>
                <a:spcPts val="0"/>
              </a:spcAft>
            </a:pPr>
            <a:r>
              <a:rPr lang="zh-CN" altLang="en-US" sz="1539" kern="0" dirty="0">
                <a:latin typeface="楷体" panose="02010609060101010101" pitchFamily="49" charset="-122"/>
                <a:ea typeface="楷体" panose="02010609060101010101" pitchFamily="49" charset="-122"/>
              </a:rPr>
              <a:t>根据语音操作智能家居</a:t>
            </a:r>
          </a:p>
        </p:txBody>
      </p:sp>
    </p:spTree>
    <p:extLst>
      <p:ext uri="{BB962C8B-B14F-4D97-AF65-F5344CB8AC3E}">
        <p14:creationId xmlns:p14="http://schemas.microsoft.com/office/powerpoint/2010/main" val="1284760922"/>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BC1A-28BF-0824-588A-5F267FC57711}"/>
            </a:ext>
          </a:extLst>
        </p:cNvPr>
        <p:cNvGrpSpPr/>
        <p:nvPr/>
      </p:nvGrpSpPr>
      <p:grpSpPr>
        <a:xfrm>
          <a:off x="0" y="0"/>
          <a:ext cx="0" cy="0"/>
          <a:chOff x="0" y="0"/>
          <a:chExt cx="0" cy="0"/>
        </a:xfrm>
      </p:grpSpPr>
      <p:sp>
        <p:nvSpPr>
          <p:cNvPr id="28" name="矩形 27">
            <a:extLst>
              <a:ext uri="{FF2B5EF4-FFF2-40B4-BE49-F238E27FC236}">
                <a16:creationId xmlns:a16="http://schemas.microsoft.com/office/drawing/2014/main" id="{9C3AC41C-1E0E-8C79-C93C-2F71B672CB9D}"/>
              </a:ext>
            </a:extLst>
          </p:cNvPr>
          <p:cNvSpPr/>
          <p:nvPr/>
        </p:nvSpPr>
        <p:spPr>
          <a:xfrm>
            <a:off x="357788" y="1433093"/>
            <a:ext cx="8786212" cy="2514406"/>
          </a:xfrm>
          <a:prstGeom prst="rect">
            <a:avLst/>
          </a:prstGeom>
        </p:spPr>
        <p:txBody>
          <a:bodyPr wrap="square">
            <a:spAutoFit/>
          </a:bodyPr>
          <a:lstStyle/>
          <a:p>
            <a:pPr>
              <a:spcBef>
                <a:spcPts val="600"/>
              </a:spcBef>
            </a:pPr>
            <a:r>
              <a:rPr lang="zh-CN" altLang="en-US" sz="1600" b="1" i="0" dirty="0">
                <a:solidFill>
                  <a:srgbClr val="FF0000"/>
                </a:solidFill>
                <a:effectLst/>
                <a:latin typeface="+mn-ea"/>
                <a:ea typeface="+mn-ea"/>
              </a:rPr>
              <a:t>文本预处理</a:t>
            </a:r>
            <a:r>
              <a:rPr lang="zh-CN" altLang="en-US" sz="1600" i="0" dirty="0">
                <a:solidFill>
                  <a:srgbClr val="000000"/>
                </a:solidFill>
                <a:effectLst/>
                <a:latin typeface="+mn-ea"/>
                <a:ea typeface="+mn-ea"/>
              </a:rPr>
              <a:t>：</a:t>
            </a:r>
            <a:r>
              <a:rPr lang="zh-CN" altLang="en-US" sz="1400" dirty="0">
                <a:solidFill>
                  <a:srgbClr val="333333"/>
                </a:solidFill>
                <a:latin typeface="+mn-ea"/>
                <a:ea typeface="+mn-ea"/>
              </a:rPr>
              <a:t>包括</a:t>
            </a:r>
            <a:r>
              <a:rPr lang="zh-CN" altLang="en-US" sz="1400" b="0" i="0" dirty="0">
                <a:solidFill>
                  <a:srgbClr val="333333"/>
                </a:solidFill>
                <a:effectLst/>
                <a:latin typeface="+mn-ea"/>
                <a:ea typeface="+mn-ea"/>
              </a:rPr>
              <a:t>文本</a:t>
            </a:r>
            <a:r>
              <a:rPr lang="zh-CN" altLang="en-US" sz="1400" dirty="0">
                <a:solidFill>
                  <a:srgbClr val="333333"/>
                </a:solidFill>
                <a:latin typeface="+mn-ea"/>
                <a:ea typeface="+mn-ea"/>
              </a:rPr>
              <a:t>清洗、分词、词性标注、命名实体识别等。用于将原始文本转换为可处理的数据格式。</a:t>
            </a:r>
          </a:p>
          <a:p>
            <a:pPr>
              <a:spcBef>
                <a:spcPts val="600"/>
              </a:spcBef>
            </a:pPr>
            <a:r>
              <a:rPr lang="zh-CN" altLang="en-US" sz="1600" b="0" i="0" dirty="0">
                <a:solidFill>
                  <a:srgbClr val="0070C0"/>
                </a:solidFill>
                <a:effectLst/>
                <a:latin typeface="+mn-ea"/>
                <a:ea typeface="+mn-ea"/>
              </a:rPr>
              <a:t>           </a:t>
            </a:r>
            <a:r>
              <a:rPr lang="zh-CN" altLang="en-US" sz="1600" b="1" i="0" dirty="0">
                <a:solidFill>
                  <a:srgbClr val="0070C0"/>
                </a:solidFill>
                <a:effectLst/>
                <a:latin typeface="+mn-ea"/>
                <a:ea typeface="+mn-ea"/>
              </a:rPr>
              <a:t>分词</a:t>
            </a:r>
            <a:r>
              <a:rPr lang="zh-CN" altLang="en-US" sz="1600" b="0" i="0" dirty="0">
                <a:solidFill>
                  <a:srgbClr val="333333"/>
                </a:solidFill>
                <a:effectLst/>
                <a:latin typeface="+mn-ea"/>
                <a:ea typeface="+mn-ea"/>
              </a:rPr>
              <a:t>：</a:t>
            </a:r>
            <a:r>
              <a:rPr lang="zh-CN" altLang="en-US" sz="1400" dirty="0">
                <a:solidFill>
                  <a:srgbClr val="333333"/>
                </a:solidFill>
                <a:latin typeface="+mn-ea"/>
                <a:ea typeface="+mn-ea"/>
              </a:rPr>
              <a:t>文本分解成有意义的单词和短语</a:t>
            </a:r>
            <a:endParaRPr lang="en-US" altLang="zh-CN" sz="1400" dirty="0">
              <a:solidFill>
                <a:srgbClr val="333333"/>
              </a:solidFill>
              <a:latin typeface="+mn-ea"/>
              <a:ea typeface="+mn-ea"/>
            </a:endParaRPr>
          </a:p>
          <a:p>
            <a:pPr>
              <a:spcBef>
                <a:spcPts val="600"/>
              </a:spcBef>
            </a:pPr>
            <a:r>
              <a:rPr lang="zh-CN" altLang="en-US" sz="1600" dirty="0">
                <a:solidFill>
                  <a:srgbClr val="0070C0"/>
                </a:solidFill>
                <a:latin typeface="+mn-ea"/>
                <a:ea typeface="+mn-ea"/>
              </a:rPr>
              <a:t>           </a:t>
            </a:r>
            <a:r>
              <a:rPr lang="zh-CN" altLang="en-US" sz="1600" b="1" dirty="0">
                <a:solidFill>
                  <a:srgbClr val="0070C0"/>
                </a:solidFill>
                <a:latin typeface="+mn-ea"/>
                <a:ea typeface="+mn-ea"/>
              </a:rPr>
              <a:t>词性标注</a:t>
            </a:r>
            <a:r>
              <a:rPr lang="zh-CN" altLang="en-US" sz="1600" b="0" i="0" dirty="0">
                <a:solidFill>
                  <a:srgbClr val="333333"/>
                </a:solidFill>
                <a:effectLst/>
                <a:latin typeface="+mn-ea"/>
                <a:ea typeface="+mn-ea"/>
              </a:rPr>
              <a:t>：</a:t>
            </a:r>
            <a:r>
              <a:rPr lang="zh-CN" altLang="en-US" sz="1400" dirty="0">
                <a:solidFill>
                  <a:srgbClr val="333333"/>
                </a:solidFill>
                <a:latin typeface="+mn-ea"/>
                <a:ea typeface="+mn-ea"/>
              </a:rPr>
              <a:t>每个词汇赋予其词性，如名词、动词、形容词等</a:t>
            </a:r>
            <a:endParaRPr lang="en-US" altLang="zh-CN" sz="1400" dirty="0">
              <a:solidFill>
                <a:srgbClr val="333333"/>
              </a:solidFill>
              <a:latin typeface="+mn-ea"/>
              <a:ea typeface="+mn-ea"/>
            </a:endParaRPr>
          </a:p>
          <a:p>
            <a:pPr>
              <a:spcBef>
                <a:spcPts val="600"/>
              </a:spcBef>
            </a:pPr>
            <a:r>
              <a:rPr lang="zh-CN" altLang="en-US" sz="1600" dirty="0">
                <a:solidFill>
                  <a:srgbClr val="0070C0"/>
                </a:solidFill>
                <a:latin typeface="+mn-ea"/>
                <a:ea typeface="+mn-ea"/>
              </a:rPr>
              <a:t>           </a:t>
            </a:r>
            <a:r>
              <a:rPr lang="zh-CN" altLang="en-US" sz="1600" b="1" dirty="0">
                <a:solidFill>
                  <a:srgbClr val="0070C0"/>
                </a:solidFill>
                <a:latin typeface="+mn-ea"/>
                <a:ea typeface="+mn-ea"/>
              </a:rPr>
              <a:t>命名实体识别</a:t>
            </a:r>
            <a:r>
              <a:rPr lang="zh-CN" altLang="en-US" sz="1600" b="0" i="0" dirty="0">
                <a:solidFill>
                  <a:srgbClr val="333333"/>
                </a:solidFill>
                <a:effectLst/>
                <a:latin typeface="+mn-ea"/>
                <a:ea typeface="+mn-ea"/>
              </a:rPr>
              <a:t>：</a:t>
            </a:r>
            <a:r>
              <a:rPr lang="zh-CN" altLang="en-US" sz="1400" dirty="0">
                <a:solidFill>
                  <a:srgbClr val="333333"/>
                </a:solidFill>
                <a:latin typeface="+mn-ea"/>
                <a:ea typeface="+mn-ea"/>
              </a:rPr>
              <a:t>识别文本中具有特定意义的实体，如人、地、机构、时间、作品等。</a:t>
            </a:r>
          </a:p>
          <a:p>
            <a:pPr>
              <a:spcBef>
                <a:spcPts val="600"/>
              </a:spcBef>
            </a:pPr>
            <a:r>
              <a:rPr lang="zh-CN" altLang="en-US" sz="1600" b="1" dirty="0">
                <a:solidFill>
                  <a:srgbClr val="FF0000"/>
                </a:solidFill>
                <a:latin typeface="+mn-ea"/>
                <a:ea typeface="+mn-ea"/>
              </a:rPr>
              <a:t>词向量表示</a:t>
            </a:r>
            <a:r>
              <a:rPr lang="zh-CN" altLang="en-US" sz="1600" dirty="0">
                <a:solidFill>
                  <a:srgbClr val="000000"/>
                </a:solidFill>
                <a:latin typeface="+mn-ea"/>
                <a:ea typeface="+mn-ea"/>
              </a:rPr>
              <a:t>：</a:t>
            </a:r>
            <a:r>
              <a:rPr lang="zh-CN" altLang="en-US" sz="1400" dirty="0">
                <a:solidFill>
                  <a:srgbClr val="333333"/>
                </a:solidFill>
                <a:latin typeface="+mn-ea"/>
                <a:ea typeface="+mn-ea"/>
              </a:rPr>
              <a:t>将单词或短语表示为向量形式，以便于计算机进行处理和比较。 </a:t>
            </a:r>
          </a:p>
          <a:p>
            <a:pPr algn="l">
              <a:spcBef>
                <a:spcPts val="600"/>
              </a:spcBef>
            </a:pPr>
            <a:r>
              <a:rPr lang="zh-CN" altLang="en-US" sz="1600" b="1" dirty="0">
                <a:solidFill>
                  <a:srgbClr val="FF0000"/>
                </a:solidFill>
                <a:latin typeface="+mn-ea"/>
                <a:ea typeface="+mn-ea"/>
              </a:rPr>
              <a:t>句法分析</a:t>
            </a:r>
            <a:r>
              <a:rPr lang="zh-CN" altLang="en-US" sz="1600" dirty="0">
                <a:solidFill>
                  <a:srgbClr val="000000"/>
                </a:solidFill>
                <a:latin typeface="+mn-ea"/>
                <a:ea typeface="+mn-ea"/>
              </a:rPr>
              <a:t>：</a:t>
            </a:r>
            <a:r>
              <a:rPr lang="zh-CN" altLang="en-US" sz="1400" dirty="0">
                <a:solidFill>
                  <a:srgbClr val="333333"/>
                </a:solidFill>
                <a:latin typeface="+mn-ea"/>
                <a:ea typeface="+mn-ea"/>
              </a:rPr>
              <a:t>分析句子的语法结构，包括句子成分、句子类型、语法关系等。 </a:t>
            </a:r>
          </a:p>
          <a:p>
            <a:pPr>
              <a:spcBef>
                <a:spcPts val="600"/>
              </a:spcBef>
            </a:pPr>
            <a:r>
              <a:rPr lang="zh-CN" altLang="en-US" sz="1600" b="1" dirty="0">
                <a:solidFill>
                  <a:srgbClr val="FF0000"/>
                </a:solidFill>
                <a:latin typeface="+mn-ea"/>
                <a:ea typeface="+mn-ea"/>
              </a:rPr>
              <a:t>语义分析</a:t>
            </a:r>
            <a:r>
              <a:rPr lang="zh-CN" altLang="en-US" sz="1600" dirty="0">
                <a:solidFill>
                  <a:srgbClr val="000000"/>
                </a:solidFill>
                <a:latin typeface="+mn-ea"/>
                <a:ea typeface="+mn-ea"/>
              </a:rPr>
              <a:t>：</a:t>
            </a:r>
            <a:r>
              <a:rPr lang="zh-CN" altLang="en-US" sz="1400" dirty="0">
                <a:solidFill>
                  <a:srgbClr val="333333"/>
                </a:solidFill>
                <a:latin typeface="+mn-ea"/>
                <a:ea typeface="+mn-ea"/>
              </a:rPr>
              <a:t>分析句子的语义含义，包括词义、句义、逻辑关系等。 </a:t>
            </a:r>
          </a:p>
          <a:p>
            <a:pPr marL="219941" marR="0" lvl="0" indent="-219941" algn="l" defTabSz="351908"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zh-CN" altLang="en-US" sz="1539" dirty="0">
              <a:latin typeface="楷体" panose="02010609060101010101" pitchFamily="49" charset="-122"/>
              <a:ea typeface="楷体" panose="02010609060101010101" pitchFamily="49" charset="-122"/>
            </a:endParaRPr>
          </a:p>
        </p:txBody>
      </p:sp>
      <p:sp>
        <p:nvSpPr>
          <p:cNvPr id="2" name="矩形 1">
            <a:extLst>
              <a:ext uri="{FF2B5EF4-FFF2-40B4-BE49-F238E27FC236}">
                <a16:creationId xmlns:a16="http://schemas.microsoft.com/office/drawing/2014/main" id="{86031D8C-3BCB-DC03-30B8-D1BEE8CB4048}"/>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3.4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自然语言处理的核心技术</a:t>
            </a:r>
          </a:p>
        </p:txBody>
      </p:sp>
      <p:grpSp>
        <p:nvGrpSpPr>
          <p:cNvPr id="3" name="组合 8">
            <a:extLst>
              <a:ext uri="{FF2B5EF4-FFF2-40B4-BE49-F238E27FC236}">
                <a16:creationId xmlns:a16="http://schemas.microsoft.com/office/drawing/2014/main" id="{1B7FB974-2A3E-B988-BD5C-F8FA54EE065B}"/>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00D6D54D-C9F3-9A62-67D0-3C50EDF4A3AD}"/>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DEE5FC4C-F082-FFE3-34B3-03D2B97F243E}"/>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8210302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20079" y="1476129"/>
            <a:ext cx="5721682" cy="2191241"/>
          </a:xfrm>
          <a:prstGeom prst="rect">
            <a:avLst/>
          </a:prstGeom>
        </p:spPr>
        <p:txBody>
          <a:bodyPr wrap="square">
            <a:spAutoFit/>
          </a:bodyPr>
          <a:lstStyle/>
          <a:p>
            <a:pPr>
              <a:spcBef>
                <a:spcPts val="600"/>
              </a:spcBef>
            </a:pPr>
            <a:r>
              <a:rPr lang="zh-CN" altLang="en-US" sz="1600" b="1" dirty="0">
                <a:solidFill>
                  <a:srgbClr val="FF0000"/>
                </a:solidFill>
                <a:latin typeface="+mn-ea"/>
                <a:ea typeface="+mn-ea"/>
              </a:rPr>
              <a:t>机器翻译</a:t>
            </a:r>
            <a:r>
              <a:rPr lang="zh-CN" altLang="en-US" sz="1600" dirty="0">
                <a:solidFill>
                  <a:srgbClr val="000000"/>
                </a:solidFill>
                <a:latin typeface="+mn-ea"/>
                <a:ea typeface="+mn-ea"/>
              </a:rPr>
              <a:t>：</a:t>
            </a:r>
            <a:r>
              <a:rPr lang="zh-CN" altLang="en-US" sz="1400" dirty="0">
                <a:solidFill>
                  <a:srgbClr val="333333"/>
                </a:solidFill>
                <a:latin typeface="+mn-ea"/>
                <a:ea typeface="+mn-ea"/>
              </a:rPr>
              <a:t>将一种语言的文本翻译成另一种语言的文本。 </a:t>
            </a:r>
          </a:p>
          <a:p>
            <a:pPr>
              <a:spcBef>
                <a:spcPts val="600"/>
              </a:spcBef>
            </a:pPr>
            <a:r>
              <a:rPr lang="zh-CN" altLang="en-US" sz="1600" b="1" dirty="0">
                <a:solidFill>
                  <a:srgbClr val="FF0000"/>
                </a:solidFill>
                <a:latin typeface="+mn-ea"/>
                <a:ea typeface="+mn-ea"/>
              </a:rPr>
              <a:t>文本分类</a:t>
            </a:r>
            <a:r>
              <a:rPr lang="zh-CN" altLang="en-US" sz="1600" dirty="0">
                <a:solidFill>
                  <a:srgbClr val="000000"/>
                </a:solidFill>
                <a:latin typeface="+mn-ea"/>
                <a:ea typeface="+mn-ea"/>
              </a:rPr>
              <a:t>：</a:t>
            </a:r>
            <a:r>
              <a:rPr lang="zh-CN" altLang="en-US" sz="1400" dirty="0">
                <a:solidFill>
                  <a:srgbClr val="333333"/>
                </a:solidFill>
                <a:latin typeface="+mn-ea"/>
                <a:ea typeface="+mn-ea"/>
              </a:rPr>
              <a:t>将文本分成不同的类别，例如情感分类、主题分类等。 </a:t>
            </a:r>
          </a:p>
          <a:p>
            <a:pPr>
              <a:spcBef>
                <a:spcPts val="600"/>
              </a:spcBef>
            </a:pPr>
            <a:r>
              <a:rPr lang="zh-CN" altLang="en-US" sz="1600" b="1" dirty="0">
                <a:solidFill>
                  <a:srgbClr val="FF0000"/>
                </a:solidFill>
                <a:latin typeface="+mn-ea"/>
                <a:ea typeface="+mn-ea"/>
              </a:rPr>
              <a:t>信息抽取</a:t>
            </a:r>
            <a:r>
              <a:rPr lang="zh-CN" altLang="en-US" sz="1600" dirty="0">
                <a:solidFill>
                  <a:srgbClr val="000000"/>
                </a:solidFill>
                <a:latin typeface="+mn-ea"/>
                <a:ea typeface="+mn-ea"/>
              </a:rPr>
              <a:t>：</a:t>
            </a:r>
            <a:r>
              <a:rPr lang="zh-CN" altLang="en-US" sz="1400" dirty="0">
                <a:solidFill>
                  <a:srgbClr val="333333"/>
                </a:solidFill>
                <a:latin typeface="+mn-ea"/>
                <a:ea typeface="+mn-ea"/>
              </a:rPr>
              <a:t>从文本中提取出特定的信息，例如实体、关系、事件等。 </a:t>
            </a:r>
          </a:p>
          <a:p>
            <a:pPr algn="l">
              <a:spcBef>
                <a:spcPts val="600"/>
              </a:spcBef>
            </a:pPr>
            <a:r>
              <a:rPr lang="zh-CN" altLang="en-US" sz="1600" b="1" dirty="0">
                <a:solidFill>
                  <a:srgbClr val="FF0000"/>
                </a:solidFill>
                <a:latin typeface="+mn-ea"/>
                <a:ea typeface="+mn-ea"/>
              </a:rPr>
              <a:t>问答系统</a:t>
            </a:r>
            <a:r>
              <a:rPr lang="zh-CN" altLang="en-US" sz="1600" dirty="0">
                <a:solidFill>
                  <a:srgbClr val="000000"/>
                </a:solidFill>
                <a:latin typeface="+mn-ea"/>
                <a:ea typeface="+mn-ea"/>
              </a:rPr>
              <a:t>：</a:t>
            </a:r>
            <a:r>
              <a:rPr lang="zh-CN" altLang="en-US" sz="1400" dirty="0">
                <a:solidFill>
                  <a:srgbClr val="333333"/>
                </a:solidFill>
                <a:latin typeface="+mn-ea"/>
                <a:ea typeface="+mn-ea"/>
              </a:rPr>
              <a:t>根据用户提出的问题，从文本中找到相应的答案。 </a:t>
            </a:r>
          </a:p>
          <a:p>
            <a:pPr algn="l">
              <a:spcBef>
                <a:spcPts val="600"/>
              </a:spcBef>
            </a:pPr>
            <a:r>
              <a:rPr lang="zh-CN" altLang="en-US" sz="1600" b="1" dirty="0">
                <a:solidFill>
                  <a:srgbClr val="FF0000"/>
                </a:solidFill>
                <a:latin typeface="+mn-ea"/>
                <a:ea typeface="+mn-ea"/>
              </a:rPr>
              <a:t>语音识别</a:t>
            </a:r>
            <a:r>
              <a:rPr lang="zh-CN" altLang="en-US" sz="1600" dirty="0">
                <a:solidFill>
                  <a:srgbClr val="000000"/>
                </a:solidFill>
                <a:latin typeface="+mn-ea"/>
                <a:ea typeface="+mn-ea"/>
              </a:rPr>
              <a:t>：</a:t>
            </a:r>
            <a:r>
              <a:rPr lang="zh-CN" altLang="en-US" sz="1400" dirty="0">
                <a:solidFill>
                  <a:srgbClr val="333333"/>
                </a:solidFill>
                <a:latin typeface="+mn-ea"/>
                <a:ea typeface="+mn-ea"/>
              </a:rPr>
              <a:t>将语音信号转换为文本形式。 </a:t>
            </a:r>
          </a:p>
          <a:p>
            <a:pPr algn="l">
              <a:spcBef>
                <a:spcPts val="600"/>
              </a:spcBef>
            </a:pPr>
            <a:r>
              <a:rPr lang="zh-CN" altLang="en-US" sz="1600" b="1" dirty="0">
                <a:solidFill>
                  <a:srgbClr val="FF0000"/>
                </a:solidFill>
                <a:latin typeface="+mn-ea"/>
                <a:ea typeface="+mn-ea"/>
              </a:rPr>
              <a:t>文本生成</a:t>
            </a:r>
            <a:r>
              <a:rPr lang="zh-CN" altLang="en-US" sz="1600" dirty="0">
                <a:solidFill>
                  <a:srgbClr val="000000"/>
                </a:solidFill>
                <a:latin typeface="+mn-ea"/>
                <a:ea typeface="+mn-ea"/>
              </a:rPr>
              <a:t>：</a:t>
            </a:r>
            <a:r>
              <a:rPr lang="zh-CN" altLang="en-US" sz="1400" dirty="0">
                <a:solidFill>
                  <a:srgbClr val="333333"/>
                </a:solidFill>
                <a:latin typeface="+mn-ea"/>
                <a:ea typeface="+mn-ea"/>
              </a:rPr>
              <a:t>根据给定的条件，生成符合语法和语义规则的文本。</a:t>
            </a:r>
            <a:endParaRPr lang="zh-CN" altLang="en-US" sz="1400" kern="0" dirty="0">
              <a:latin typeface="等线" panose="02010600030101010101" pitchFamily="2" charset="-122"/>
              <a:ea typeface="等线" panose="02010600030101010101" pitchFamily="2" charset="-122"/>
            </a:endParaRPr>
          </a:p>
          <a:p>
            <a:pPr marL="219941" marR="0" lvl="0" indent="-219941" algn="l" defTabSz="351908"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zh-CN" altLang="en-US" sz="1539" dirty="0">
              <a:latin typeface="楷体" panose="02010609060101010101" pitchFamily="49" charset="-122"/>
              <a:ea typeface="楷体" panose="02010609060101010101" pitchFamily="49" charset="-122"/>
            </a:endParaRPr>
          </a:p>
        </p:txBody>
      </p:sp>
      <p:sp>
        <p:nvSpPr>
          <p:cNvPr id="2" name="矩形 1">
            <a:extLst>
              <a:ext uri="{FF2B5EF4-FFF2-40B4-BE49-F238E27FC236}">
                <a16:creationId xmlns:a16="http://schemas.microsoft.com/office/drawing/2014/main" id="{9E38E1C1-0865-E6B5-5581-A431EA3E7F54}"/>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3.4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自然语言处理的核心技术</a:t>
            </a:r>
          </a:p>
        </p:txBody>
      </p:sp>
      <p:grpSp>
        <p:nvGrpSpPr>
          <p:cNvPr id="3" name="组合 8">
            <a:extLst>
              <a:ext uri="{FF2B5EF4-FFF2-40B4-BE49-F238E27FC236}">
                <a16:creationId xmlns:a16="http://schemas.microsoft.com/office/drawing/2014/main" id="{D6D61AF2-9635-8C83-194A-3CF504160292}"/>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86BFC7C9-38F5-5E88-A91C-030C600EF925}"/>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BB8ED14E-CDDA-98F8-FE4D-E810E98ACDA7}"/>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026" name="Picture 2">
            <a:extLst>
              <a:ext uri="{FF2B5EF4-FFF2-40B4-BE49-F238E27FC236}">
                <a16:creationId xmlns:a16="http://schemas.microsoft.com/office/drawing/2014/main" id="{52AA0F85-B140-B6A9-2015-56704BA1E1C8}"/>
              </a:ext>
            </a:extLst>
          </p:cNvPr>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5992412" y="1564375"/>
            <a:ext cx="2904564" cy="181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783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CCD13F5-854F-169A-FE5A-9E9755D7EDB7}"/>
              </a:ext>
            </a:extLst>
          </p:cNvPr>
          <p:cNvGrpSpPr/>
          <p:nvPr/>
        </p:nvGrpSpPr>
        <p:grpSpPr>
          <a:xfrm>
            <a:off x="735232" y="849604"/>
            <a:ext cx="2161558" cy="400544"/>
            <a:chOff x="838537" y="1063625"/>
            <a:chExt cx="3024783" cy="520388"/>
          </a:xfrm>
        </p:grpSpPr>
        <p:grpSp>
          <p:nvGrpSpPr>
            <p:cNvPr id="15" name="组合 1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7"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9"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black"/>
                  </a:solidFill>
                  <a:effectLst/>
                  <a:uLnTx/>
                  <a:uFillTx/>
                  <a:latin typeface="印品黑体" panose="00000500000000000000" pitchFamily="2" charset="-122"/>
                  <a:ea typeface="+mn-ea"/>
                  <a:cs typeface="+mn-cs"/>
                  <a:sym typeface="+mn-lt"/>
                </a:endParaRPr>
              </a:p>
            </p:txBody>
          </p:sp>
        </p:grpSp>
        <p:sp>
          <p:nvSpPr>
            <p:cNvPr id="16" name="Text Box 18"/>
            <p:cNvSpPr txBox="1">
              <a:spLocks noChangeArrowheads="1"/>
            </p:cNvSpPr>
            <p:nvPr/>
          </p:nvSpPr>
          <p:spPr bwMode="auto">
            <a:xfrm>
              <a:off x="982707" y="1108371"/>
              <a:ext cx="2415263" cy="458429"/>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1693"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词法分析：分词</a:t>
              </a:r>
            </a:p>
          </p:txBody>
        </p:sp>
      </p:grpSp>
      <p:sp>
        <p:nvSpPr>
          <p:cNvPr id="3" name="矩形 2"/>
          <p:cNvSpPr/>
          <p:nvPr/>
        </p:nvSpPr>
        <p:spPr>
          <a:xfrm>
            <a:off x="1831351" y="1470880"/>
            <a:ext cx="1005403" cy="338554"/>
          </a:xfrm>
          <a:prstGeom prst="rect">
            <a:avLst/>
          </a:prstGeom>
        </p:spPr>
        <p:txBody>
          <a:bodyPr wrap="none">
            <a:spAutoFit/>
          </a:bodyPr>
          <a:lstStyle/>
          <a:p>
            <a:pPr marL="0" marR="0" lvl="0" indent="0" algn="l" defTabSz="351908" rtl="0" eaLnBrk="1" fontAlgn="auto" latinLnBrk="0" hangingPunct="1">
              <a:lnSpc>
                <a:spcPct val="100000"/>
              </a:lnSpc>
              <a:spcBef>
                <a:spcPts val="462"/>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切分歧义</a:t>
            </a:r>
          </a:p>
        </p:txBody>
      </p:sp>
      <p:sp>
        <p:nvSpPr>
          <p:cNvPr id="4" name="矩形 3"/>
          <p:cNvSpPr/>
          <p:nvPr/>
        </p:nvSpPr>
        <p:spPr>
          <a:xfrm>
            <a:off x="902848" y="1809434"/>
            <a:ext cx="3491876" cy="2737031"/>
          </a:xfrm>
          <a:prstGeom prst="rect">
            <a:avLst/>
          </a:prstGeom>
        </p:spPr>
        <p:txBody>
          <a:bodyPr wrap="square">
            <a:spAutoFit/>
          </a:bodyPr>
          <a:lstStyle/>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组合型歧义：中华人民共和国</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粗粒度的分词 中华人民共和国 </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细粒度的分词 中华</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人民</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共和国 </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交集型歧义：羽毛球拍卖完了</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羽毛球拍/卖完/了</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羽毛球</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拍卖</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完了</a:t>
            </a:r>
            <a:endPar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真歧义：下雨天留客天留我不留</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下雨天</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留客天</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留我不</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留</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51908" marR="0" lvl="1"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下雨</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天留客</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天留</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我不留</a:t>
            </a:r>
          </a:p>
        </p:txBody>
      </p:sp>
      <p:sp>
        <p:nvSpPr>
          <p:cNvPr id="6" name="矩形 5"/>
          <p:cNvSpPr/>
          <p:nvPr/>
        </p:nvSpPr>
        <p:spPr>
          <a:xfrm>
            <a:off x="5497998" y="1457253"/>
            <a:ext cx="1005403" cy="338554"/>
          </a:xfrm>
          <a:prstGeom prst="rect">
            <a:avLst/>
          </a:prstGeom>
        </p:spPr>
        <p:txBody>
          <a:bodyPr wrap="none">
            <a:spAutoFit/>
          </a:bodyPr>
          <a:lstStyle/>
          <a:p>
            <a:pPr defTabSz="351908" fontAlgn="auto">
              <a:spcBef>
                <a:spcPts val="462"/>
              </a:spcBef>
              <a:spcAft>
                <a:spcPts val="0"/>
              </a:spcAft>
            </a:pPr>
            <a:r>
              <a:rPr lang="zh-CN" altLang="en-US" sz="1600" b="1" kern="0" dirty="0">
                <a:solidFill>
                  <a:prstClr val="black"/>
                </a:solidFill>
                <a:latin typeface="等线" panose="02010600030101010101" pitchFamily="2" charset="-122"/>
                <a:ea typeface="等线" panose="02010600030101010101" pitchFamily="2" charset="-122"/>
              </a:rPr>
              <a:t>未登录词</a:t>
            </a:r>
          </a:p>
        </p:txBody>
      </p:sp>
      <p:sp>
        <p:nvSpPr>
          <p:cNvPr id="7" name="矩形 6"/>
          <p:cNvSpPr/>
          <p:nvPr/>
        </p:nvSpPr>
        <p:spPr>
          <a:xfrm>
            <a:off x="4572000" y="1795807"/>
            <a:ext cx="4181931" cy="2135072"/>
          </a:xfrm>
          <a:prstGeom prst="rect">
            <a:avLst/>
          </a:prstGeom>
        </p:spPr>
        <p:txBody>
          <a:bodyPr wrap="square">
            <a:spAutoFit/>
          </a:bodyPr>
          <a:lstStyle/>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新词热词：</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神马、不明觉厉、吃鸡、房奴、给力等</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专有名词：</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拜登、南苏丹、泰康人寿、亮剑、花呗</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专业名词：</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462"/>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奥密克戎、禽流感、三聚氰胺 等</a:t>
            </a:r>
            <a:endPar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00000"/>
              </a:lnSpc>
              <a:spcBef>
                <a:spcPts val="462"/>
              </a:spcBef>
              <a:spcAft>
                <a:spcPts val="0"/>
              </a:spcAft>
              <a:buClrTx/>
              <a:buSzTx/>
              <a:buFont typeface="Wingdings" panose="05000000000000000000" pitchFamily="2" charset="2"/>
              <a:buChar char="Ø"/>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人名： </a:t>
            </a:r>
            <a:r>
              <a:rPr kumimoji="0" lang="en-US"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endPar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21" name="矩形 20"/>
          <p:cNvSpPr/>
          <p:nvPr/>
        </p:nvSpPr>
        <p:spPr>
          <a:xfrm>
            <a:off x="4926161" y="3966145"/>
            <a:ext cx="3658021" cy="606576"/>
          </a:xfrm>
          <a:prstGeom prst="rect">
            <a:avLst/>
          </a:prstGeom>
        </p:spPr>
        <p:txBody>
          <a:bodyPr wrap="square">
            <a:spAutoFit/>
          </a:bodyPr>
          <a:lstStyle/>
          <a:p>
            <a:pPr marL="219941" marR="0" lvl="0" indent="-219941" algn="l" defTabSz="351908" rtl="0" eaLnBrk="1" fontAlgn="auto" latinLnBrk="0" hangingPunct="1">
              <a:lnSpc>
                <a:spcPct val="100000"/>
              </a:lnSpc>
              <a:spcBef>
                <a:spcPts val="462"/>
              </a:spcBef>
              <a:spcAft>
                <a:spcPts val="0"/>
              </a:spcAft>
              <a:buClrTx/>
              <a:buSzTx/>
              <a:buFont typeface="Arial" panose="020B0604020202020204" pitchFamily="34" charset="0"/>
              <a:buChar char="•"/>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未登录词增长速度太快</a:t>
            </a:r>
            <a:endPar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19941" marR="0" lvl="0" indent="-219941" algn="l" defTabSz="351908" rtl="0" eaLnBrk="1" fontAlgn="auto" latinLnBrk="0" hangingPunct="1">
              <a:lnSpc>
                <a:spcPct val="100000"/>
              </a:lnSpc>
              <a:spcBef>
                <a:spcPts val="462"/>
              </a:spcBef>
              <a:spcAft>
                <a:spcPts val="0"/>
              </a:spcAft>
              <a:buClrTx/>
              <a:buSzTx/>
              <a:buFont typeface="Arial" panose="020B0604020202020204" pitchFamily="34" charset="0"/>
              <a:buChar char="•"/>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未登录词</a:t>
            </a: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长度</a:t>
            </a: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不定，来自普通词汇</a:t>
            </a:r>
          </a:p>
        </p:txBody>
      </p:sp>
      <p:sp>
        <p:nvSpPr>
          <p:cNvPr id="2" name="矩形 1">
            <a:extLst>
              <a:ext uri="{FF2B5EF4-FFF2-40B4-BE49-F238E27FC236}">
                <a16:creationId xmlns:a16="http://schemas.microsoft.com/office/drawing/2014/main" id="{E802C957-FB0B-7C4B-6F5C-7CC8B879B4FE}"/>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3.4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自然语言处理的常用技术</a:t>
            </a:r>
          </a:p>
        </p:txBody>
      </p:sp>
      <p:grpSp>
        <p:nvGrpSpPr>
          <p:cNvPr id="5" name="组合 8">
            <a:extLst>
              <a:ext uri="{FF2B5EF4-FFF2-40B4-BE49-F238E27FC236}">
                <a16:creationId xmlns:a16="http://schemas.microsoft.com/office/drawing/2014/main" id="{A0524C2B-B775-F733-8C95-F246633BAF05}"/>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8" name="燕尾形 11">
              <a:extLst>
                <a:ext uri="{FF2B5EF4-FFF2-40B4-BE49-F238E27FC236}">
                  <a16:creationId xmlns:a16="http://schemas.microsoft.com/office/drawing/2014/main" id="{F9B5D2AA-D3C7-14AD-70A8-C0AF5D9F87B3}"/>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a:extLst>
                <a:ext uri="{FF2B5EF4-FFF2-40B4-BE49-F238E27FC236}">
                  <a16:creationId xmlns:a16="http://schemas.microsoft.com/office/drawing/2014/main" id="{E4DF3412-91BF-2EC1-AFC6-740A3F435E5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6516043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62493" y="378763"/>
            <a:ext cx="1037708" cy="10377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25"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26" name="TextBox 48"/>
          <p:cNvSpPr txBox="1"/>
          <p:nvPr/>
        </p:nvSpPr>
        <p:spPr>
          <a:xfrm>
            <a:off x="2293545" y="539108"/>
            <a:ext cx="4357422" cy="570028"/>
          </a:xfrm>
          <a:prstGeom prst="rect">
            <a:avLst/>
          </a:prstGeom>
          <a:noFill/>
        </p:spPr>
        <p:txBody>
          <a:bodyPr wrap="square" lIns="0" tIns="0" rIns="0" bIns="0" rtlCol="0">
            <a:spAutoFit/>
          </a:bodyPr>
          <a:lstStyle/>
          <a:p>
            <a:pPr lvl="0" defTabSz="914325">
              <a:lnSpc>
                <a:spcPct val="150000"/>
              </a:lnSpc>
              <a:spcBef>
                <a:spcPts val="565"/>
              </a:spcBef>
              <a:defRPr/>
            </a:pPr>
            <a:r>
              <a:rPr kumimoji="0" lang="zh-CN" altLang="en-US" sz="2799"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探究</a:t>
            </a:r>
            <a:r>
              <a:rPr lang="zh-CN" altLang="en-US" sz="2799" dirty="0">
                <a:solidFill>
                  <a:prstClr val="white">
                    <a:lumMod val="50000"/>
                  </a:prstClr>
                </a:solidFill>
                <a:latin typeface="微软雅黑" panose="020B0503020204020204" pitchFamily="34" charset="-122"/>
                <a:ea typeface="微软雅黑" panose="020B0503020204020204" pitchFamily="34" charset="-122"/>
              </a:rPr>
              <a:t>智能</a:t>
            </a:r>
            <a:r>
              <a:rPr kumimoji="0" lang="zh-CN" altLang="en-US" sz="2799"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语音与自然语言</a:t>
            </a:r>
            <a:endParaRPr kumimoji="0" lang="zh-CN" altLang="en-US" sz="2799"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8" name="矩形 259"/>
          <p:cNvSpPr>
            <a:spLocks noChangeArrowheads="1"/>
          </p:cNvSpPr>
          <p:nvPr/>
        </p:nvSpPr>
        <p:spPr bwMode="auto">
          <a:xfrm>
            <a:off x="800436" y="565948"/>
            <a:ext cx="1561823" cy="74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19" tIns="32509" rIns="65019" bIns="3250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3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4399" b="1" i="0" u="none" strike="noStrike" kern="1200" cap="all" spc="214"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03</a:t>
            </a:r>
            <a:endParaRPr kumimoji="0" lang="zh-CN" altLang="en-US" sz="4399" b="1" i="0" u="none" strike="noStrike" kern="1200" cap="all" spc="214"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4936" y="151"/>
            <a:ext cx="3428800" cy="5143201"/>
          </a:xfrm>
          <a:prstGeom prst="rect">
            <a:avLst/>
          </a:prstGeom>
        </p:spPr>
      </p:pic>
      <p:sp>
        <p:nvSpPr>
          <p:cNvPr id="4" name="椭圆 3"/>
          <p:cNvSpPr/>
          <p:nvPr/>
        </p:nvSpPr>
        <p:spPr>
          <a:xfrm>
            <a:off x="5304398" y="296396"/>
            <a:ext cx="123183" cy="1231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25"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2" name="Text Box 48">
            <a:extLst>
              <a:ext uri="{FF2B5EF4-FFF2-40B4-BE49-F238E27FC236}">
                <a16:creationId xmlns:a16="http://schemas.microsoft.com/office/drawing/2014/main" id="{F6307B28-4B22-00FF-8FF1-37932B7E0D2B}"/>
              </a:ext>
            </a:extLst>
          </p:cNvPr>
          <p:cNvSpPr txBox="1">
            <a:spLocks noChangeArrowheads="1"/>
          </p:cNvSpPr>
          <p:nvPr/>
        </p:nvSpPr>
        <p:spPr bwMode="auto">
          <a:xfrm>
            <a:off x="1531507" y="2444039"/>
            <a:ext cx="4003992" cy="960328"/>
          </a:xfrm>
          <a:prstGeom prst="rect">
            <a:avLst/>
          </a:prstGeom>
          <a:noFill/>
          <a:ln w="9525">
            <a:noFill/>
            <a:miter lim="800000"/>
            <a:headEnd/>
            <a:tailEnd/>
          </a:ln>
        </p:spPr>
        <p:txBody>
          <a:bodyPr wrap="square">
            <a:spAutoFit/>
          </a:bodyPr>
          <a:lstStyle/>
          <a:p>
            <a:pPr marL="0" marR="0" lvl="0" indent="0" algn="l" defTabSz="914325" rtl="0" eaLnBrk="1" fontAlgn="base" latinLnBrk="0" hangingPunct="1">
              <a:lnSpc>
                <a:spcPct val="15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1D3A"/>
                </a:solidFill>
                <a:effectLst/>
                <a:uLnTx/>
                <a:uFillTx/>
                <a:latin typeface="Times New Roman" pitchFamily="18" charset="0"/>
                <a:ea typeface="宋体" pitchFamily="2" charset="-122"/>
                <a:cs typeface="+mn-cs"/>
              </a:rPr>
              <a:t> </a:t>
            </a:r>
          </a:p>
          <a:p>
            <a:pPr marL="0" marR="0" lvl="0" indent="0" algn="l" defTabSz="914325" rtl="0" eaLnBrk="1" fontAlgn="base" latinLnBrk="0" hangingPunct="1">
              <a:lnSpc>
                <a:spcPct val="15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1D3A"/>
              </a:solidFill>
              <a:effectLst/>
              <a:uLnTx/>
              <a:uFillTx/>
              <a:latin typeface="Times New Roman" pitchFamily="18" charset="0"/>
              <a:ea typeface="宋体" pitchFamily="2" charset="-122"/>
              <a:cs typeface="+mn-cs"/>
            </a:endParaRPr>
          </a:p>
        </p:txBody>
      </p:sp>
      <p:sp>
        <p:nvSpPr>
          <p:cNvPr id="13" name="AutoShape 47">
            <a:extLst>
              <a:ext uri="{FF2B5EF4-FFF2-40B4-BE49-F238E27FC236}">
                <a16:creationId xmlns:a16="http://schemas.microsoft.com/office/drawing/2014/main" id="{3CA9E4DA-9E4C-308A-901F-FF2CDC7C2ABC}"/>
              </a:ext>
            </a:extLst>
          </p:cNvPr>
          <p:cNvSpPr>
            <a:spLocks noChangeArrowheads="1"/>
          </p:cNvSpPr>
          <p:nvPr/>
        </p:nvSpPr>
        <p:spPr bwMode="auto">
          <a:xfrm>
            <a:off x="1271447" y="1955307"/>
            <a:ext cx="4524112" cy="2809430"/>
          </a:xfrm>
          <a:prstGeom prst="roundRect">
            <a:avLst>
              <a:gd name="adj" fmla="val 4690"/>
            </a:avLst>
          </a:prstGeom>
          <a:noFill/>
          <a:ln w="57150">
            <a:solidFill>
              <a:schemeClr val="accent1"/>
            </a:solidFill>
            <a:round/>
            <a:headEnd/>
            <a:tailEnd/>
          </a:ln>
          <a:effectLst>
            <a:outerShdw dist="107763" dir="2700000" algn="ctr" rotWithShape="0">
              <a:schemeClr val="bg2">
                <a:alpha val="50000"/>
              </a:schemeClr>
            </a:outerShdw>
          </a:effectLst>
        </p:spPr>
        <p:txBody>
          <a:bodyPr wrap="none" lIns="121909" tIns="60954" rIns="121909" bIns="60954" anchor="ctr"/>
          <a:lstStyle/>
          <a:p>
            <a:pPr marL="0" marR="0" lvl="0" indent="0" algn="l" defTabSz="914325"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4" name="AutoShape 49">
            <a:hlinkClick r:id="rId4" action="ppaction://hlinksldjump"/>
            <a:extLst>
              <a:ext uri="{FF2B5EF4-FFF2-40B4-BE49-F238E27FC236}">
                <a16:creationId xmlns:a16="http://schemas.microsoft.com/office/drawing/2014/main" id="{D3C7027B-4A6D-16C6-91BB-EC2B031AC376}"/>
              </a:ext>
            </a:extLst>
          </p:cNvPr>
          <p:cNvSpPr>
            <a:spLocks noChangeArrowheads="1"/>
          </p:cNvSpPr>
          <p:nvPr/>
        </p:nvSpPr>
        <p:spPr bwMode="gray">
          <a:xfrm>
            <a:off x="3810409" y="1689546"/>
            <a:ext cx="1555580" cy="507752"/>
          </a:xfrm>
          <a:prstGeom prst="roundRect">
            <a:avLst>
              <a:gd name="adj" fmla="val 50000"/>
            </a:avLst>
          </a:prstGeom>
          <a:solidFill>
            <a:schemeClr val="accent1">
              <a:lumMod val="75000"/>
            </a:schemeClr>
          </a:solidFill>
          <a:ln w="9525">
            <a:noFill/>
            <a:round/>
            <a:headEnd/>
            <a:tailEnd/>
          </a:ln>
          <a:effectLst/>
        </p:spPr>
        <p:txBody>
          <a:bodyPr wrap="none" anchor="ctr"/>
          <a:lstStyle/>
          <a:p>
            <a:pPr marL="0" marR="0" lvl="0" indent="0" algn="l" defTabSz="914325"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 学习目标 </a:t>
            </a:r>
          </a:p>
        </p:txBody>
      </p:sp>
      <p:grpSp>
        <p:nvGrpSpPr>
          <p:cNvPr id="15" name="组合 25">
            <a:extLst>
              <a:ext uri="{FF2B5EF4-FFF2-40B4-BE49-F238E27FC236}">
                <a16:creationId xmlns:a16="http://schemas.microsoft.com/office/drawing/2014/main" id="{B3FC8FB3-3B41-618F-8F56-51C8A6F15F03}"/>
              </a:ext>
            </a:extLst>
          </p:cNvPr>
          <p:cNvGrpSpPr/>
          <p:nvPr/>
        </p:nvGrpSpPr>
        <p:grpSpPr>
          <a:xfrm>
            <a:off x="1801285" y="1555322"/>
            <a:ext cx="739643" cy="754287"/>
            <a:chOff x="1851422" y="1445419"/>
            <a:chExt cx="917972" cy="917972"/>
          </a:xfrm>
        </p:grpSpPr>
        <p:sp>
          <p:nvSpPr>
            <p:cNvPr id="16" name="椭圆 15">
              <a:extLst>
                <a:ext uri="{FF2B5EF4-FFF2-40B4-BE49-F238E27FC236}">
                  <a16:creationId xmlns:a16="http://schemas.microsoft.com/office/drawing/2014/main" id="{8CDA36EF-250E-DCE7-71B6-AA722F10FEF0}"/>
                </a:ext>
              </a:extLst>
            </p:cNvPr>
            <p:cNvSpPr>
              <a:spLocks noChangeArrowheads="1"/>
            </p:cNvSpPr>
            <p:nvPr/>
          </p:nvSpPr>
          <p:spPr bwMode="auto">
            <a:xfrm>
              <a:off x="1851422" y="1445419"/>
              <a:ext cx="917972" cy="917972"/>
            </a:xfrm>
            <a:prstGeom prst="ellipse">
              <a:avLst/>
            </a:prstGeom>
            <a:solidFill>
              <a:srgbClr val="00B0F0"/>
            </a:solidFill>
            <a:ln w="25400">
              <a:solidFill>
                <a:schemeClr val="bg1"/>
              </a:solidFill>
              <a:round/>
              <a:headEnd/>
              <a:tailEnd/>
            </a:ln>
          </p:spPr>
          <p:txBody>
            <a:bodyPr anchor="ctr"/>
            <a:lstStyle/>
            <a:p>
              <a:pPr marL="0" marR="0" lvl="0" indent="0" algn="ctr" defTabSz="914325"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pic>
          <p:nvPicPr>
            <p:cNvPr id="17" name="Picture 4">
              <a:extLst>
                <a:ext uri="{FF2B5EF4-FFF2-40B4-BE49-F238E27FC236}">
                  <a16:creationId xmlns:a16="http://schemas.microsoft.com/office/drawing/2014/main" id="{70F44D3D-9BB0-0AF5-4113-3DB6896823DE}"/>
                </a:ext>
              </a:extLst>
            </p:cNvPr>
            <p:cNvPicPr>
              <a:picLocks noChangeAspect="1" noChangeArrowheads="1"/>
            </p:cNvPicPr>
            <p:nvPr/>
          </p:nvPicPr>
          <p:blipFill>
            <a:blip r:embed="rId5" cstate="print"/>
            <a:srcRect/>
            <a:stretch>
              <a:fillRect/>
            </a:stretch>
          </p:blipFill>
          <p:spPr bwMode="auto">
            <a:xfrm>
              <a:off x="1967716" y="1613218"/>
              <a:ext cx="691492" cy="581342"/>
            </a:xfrm>
            <a:prstGeom prst="rect">
              <a:avLst/>
            </a:prstGeom>
            <a:noFill/>
            <a:ln w="9525">
              <a:noFill/>
              <a:miter lim="800000"/>
              <a:headEnd/>
              <a:tailEnd/>
            </a:ln>
          </p:spPr>
        </p:pic>
      </p:grpSp>
      <p:sp>
        <p:nvSpPr>
          <p:cNvPr id="18" name="Text Box 48">
            <a:extLst>
              <a:ext uri="{FF2B5EF4-FFF2-40B4-BE49-F238E27FC236}">
                <a16:creationId xmlns:a16="http://schemas.microsoft.com/office/drawing/2014/main" id="{464A01D8-E69C-BE83-475D-E2F1D90E4AB2}"/>
              </a:ext>
            </a:extLst>
          </p:cNvPr>
          <p:cNvSpPr txBox="1">
            <a:spLocks noChangeArrowheads="1"/>
          </p:cNvSpPr>
          <p:nvPr/>
        </p:nvSpPr>
        <p:spPr bwMode="auto">
          <a:xfrm>
            <a:off x="1695246" y="2466716"/>
            <a:ext cx="3901222" cy="2117246"/>
          </a:xfrm>
          <a:prstGeom prst="rect">
            <a:avLst/>
          </a:prstGeom>
          <a:noFill/>
          <a:ln w="9525">
            <a:noFill/>
            <a:miter lim="800000"/>
            <a:headEnd/>
            <a:tailEnd/>
          </a:ln>
        </p:spPr>
        <p:txBody>
          <a:bodyPr wrap="square">
            <a:spAutoFit/>
          </a:bodyPr>
          <a:lstStyle/>
          <a:p>
            <a:pPr marL="0" marR="0" lvl="0" indent="0" algn="l" defTabSz="914325" rtl="0" eaLnBrk="1" fontAlgn="base" latinLnBrk="0" hangingPunct="1">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1D3A"/>
                </a:solidFill>
                <a:effectLst/>
                <a:uLnTx/>
                <a:uFillTx/>
                <a:latin typeface="+mn-ea"/>
                <a:ea typeface="+mn-ea"/>
                <a:cs typeface="+mn-cs"/>
              </a:rPr>
              <a:t>1</a:t>
            </a:r>
            <a:r>
              <a:rPr lang="en-US" altLang="zh-CN" b="1" kern="0" dirty="0">
                <a:solidFill>
                  <a:srgbClr val="2638AE"/>
                </a:solidFill>
                <a:effectLst>
                  <a:outerShdw blurRad="38100" dist="38100" dir="2700000" algn="tl">
                    <a:srgbClr val="C0C0C0"/>
                  </a:outerShdw>
                </a:effectLst>
                <a:latin typeface="+mn-ea"/>
                <a:ea typeface="+mn-ea"/>
              </a:rPr>
              <a:t>. </a:t>
            </a:r>
            <a:r>
              <a:rPr lang="zh-CN" altLang="en-US" b="1" kern="0" dirty="0">
                <a:solidFill>
                  <a:srgbClr val="2638AE"/>
                </a:solidFill>
                <a:effectLst>
                  <a:outerShdw blurRad="38100" dist="38100" dir="2700000" algn="tl">
                    <a:srgbClr val="C0C0C0"/>
                  </a:outerShdw>
                </a:effectLst>
                <a:latin typeface="+mn-ea"/>
                <a:ea typeface="+mn-ea"/>
              </a:rPr>
              <a:t>智能语音与自然语言处理概述</a:t>
            </a:r>
            <a:endParaRPr lang="en-US" altLang="zh-CN" b="1" kern="0" dirty="0">
              <a:solidFill>
                <a:srgbClr val="2638AE"/>
              </a:solidFill>
              <a:effectLst>
                <a:outerShdw blurRad="38100" dist="38100" dir="2700000" algn="tl">
                  <a:srgbClr val="C0C0C0"/>
                </a:outerShdw>
              </a:effectLst>
              <a:latin typeface="+mn-ea"/>
              <a:ea typeface="+mn-ea"/>
            </a:endParaRPr>
          </a:p>
          <a:p>
            <a:pPr marL="0" marR="0" lvl="0" indent="0" algn="l" defTabSz="914325" rtl="0" eaLnBrk="1" fontAlgn="base" latinLnBrk="0" hangingPunct="1">
              <a:lnSpc>
                <a:spcPct val="150000"/>
              </a:lnSpc>
              <a:spcBef>
                <a:spcPct val="0"/>
              </a:spcBef>
              <a:spcAft>
                <a:spcPct val="0"/>
              </a:spcAft>
              <a:buClrTx/>
              <a:buSzTx/>
              <a:buFontTx/>
              <a:buNone/>
              <a:tabLst/>
              <a:defRPr/>
            </a:pPr>
            <a:r>
              <a:rPr lang="en-US" altLang="zh-CN" b="1" kern="0" dirty="0">
                <a:solidFill>
                  <a:srgbClr val="2638AE"/>
                </a:solidFill>
                <a:effectLst>
                  <a:outerShdw blurRad="38100" dist="38100" dir="2700000" algn="tl">
                    <a:srgbClr val="C0C0C0"/>
                  </a:outerShdw>
                </a:effectLst>
                <a:latin typeface="+mn-ea"/>
                <a:ea typeface="+mn-ea"/>
              </a:rPr>
              <a:t>2. </a:t>
            </a:r>
            <a:r>
              <a:rPr lang="zh-CN" altLang="en-US" b="1" kern="0" dirty="0">
                <a:solidFill>
                  <a:srgbClr val="2638AE"/>
                </a:solidFill>
                <a:effectLst>
                  <a:outerShdw blurRad="38100" dist="38100" dir="2700000" algn="tl">
                    <a:srgbClr val="C0C0C0"/>
                  </a:outerShdw>
                </a:effectLst>
                <a:latin typeface="+mn-ea"/>
                <a:ea typeface="+mn-ea"/>
                <a:sym typeface="+mn-lt"/>
              </a:rPr>
              <a:t>语音处理的常用技术</a:t>
            </a:r>
            <a:endParaRPr lang="en-US" altLang="zh-CN" b="1" kern="0" dirty="0">
              <a:solidFill>
                <a:srgbClr val="2638AE"/>
              </a:solidFill>
              <a:effectLst>
                <a:outerShdw blurRad="38100" dist="38100" dir="2700000" algn="tl">
                  <a:srgbClr val="C0C0C0"/>
                </a:outerShdw>
              </a:effectLst>
              <a:latin typeface="+mn-ea"/>
              <a:ea typeface="+mn-ea"/>
              <a:sym typeface="+mn-lt"/>
            </a:endParaRPr>
          </a:p>
          <a:p>
            <a:pPr defTabSz="914325">
              <a:lnSpc>
                <a:spcPct val="150000"/>
              </a:lnSpc>
            </a:pPr>
            <a:r>
              <a:rPr lang="en-US" altLang="zh-CN" b="1" kern="0" dirty="0">
                <a:solidFill>
                  <a:srgbClr val="2638AE"/>
                </a:solidFill>
                <a:effectLst>
                  <a:outerShdw blurRad="38100" dist="38100" dir="2700000" algn="tl">
                    <a:srgbClr val="C0C0C0"/>
                  </a:outerShdw>
                </a:effectLst>
                <a:latin typeface="+mn-ea"/>
                <a:ea typeface="+mn-ea"/>
              </a:rPr>
              <a:t>3. </a:t>
            </a:r>
            <a:r>
              <a:rPr lang="zh-CN" altLang="en-US" b="1" kern="0" dirty="0">
                <a:solidFill>
                  <a:srgbClr val="2638AE"/>
                </a:solidFill>
                <a:effectLst>
                  <a:outerShdw blurRad="38100" dist="38100" dir="2700000" algn="tl">
                    <a:srgbClr val="C0C0C0"/>
                  </a:outerShdw>
                </a:effectLst>
                <a:latin typeface="+mn-ea"/>
                <a:ea typeface="+mn-ea"/>
                <a:sym typeface="+mn-lt"/>
              </a:rPr>
              <a:t>语音处理的主要应用</a:t>
            </a:r>
            <a:endParaRPr lang="en-US" altLang="zh-CN" b="1" kern="0" dirty="0">
              <a:solidFill>
                <a:srgbClr val="2638AE"/>
              </a:solidFill>
              <a:effectLst>
                <a:outerShdw blurRad="38100" dist="38100" dir="2700000" algn="tl">
                  <a:srgbClr val="C0C0C0"/>
                </a:outerShdw>
              </a:effectLst>
              <a:latin typeface="+mn-ea"/>
              <a:ea typeface="+mn-ea"/>
            </a:endParaRPr>
          </a:p>
          <a:p>
            <a:pPr defTabSz="914325">
              <a:lnSpc>
                <a:spcPct val="150000"/>
              </a:lnSpc>
            </a:pPr>
            <a:r>
              <a:rPr lang="en-US" altLang="zh-CN" b="1" kern="0" dirty="0">
                <a:solidFill>
                  <a:srgbClr val="2638AE"/>
                </a:solidFill>
                <a:effectLst>
                  <a:outerShdw blurRad="38100" dist="38100" dir="2700000" algn="tl">
                    <a:srgbClr val="C0C0C0"/>
                  </a:outerShdw>
                </a:effectLst>
                <a:latin typeface="+mn-ea"/>
                <a:ea typeface="+mn-ea"/>
              </a:rPr>
              <a:t>4. </a:t>
            </a:r>
            <a:r>
              <a:rPr lang="zh-CN" altLang="en-US" b="1" kern="0" dirty="0">
                <a:solidFill>
                  <a:srgbClr val="2638AE"/>
                </a:solidFill>
                <a:effectLst>
                  <a:outerShdw blurRad="38100" dist="38100" dir="2700000" algn="tl">
                    <a:srgbClr val="C0C0C0"/>
                  </a:outerShdw>
                </a:effectLst>
                <a:latin typeface="+mn-ea"/>
                <a:ea typeface="+mn-ea"/>
                <a:sym typeface="+mn-lt"/>
              </a:rPr>
              <a:t>自然语言处理的核心技术</a:t>
            </a:r>
            <a:endParaRPr lang="en-US" altLang="zh-CN" b="1" kern="0" dirty="0">
              <a:solidFill>
                <a:srgbClr val="2638AE"/>
              </a:solidFill>
              <a:effectLst>
                <a:outerShdw blurRad="38100" dist="38100" dir="2700000" algn="tl">
                  <a:srgbClr val="C0C0C0"/>
                </a:outerShdw>
              </a:effectLst>
              <a:latin typeface="+mn-ea"/>
              <a:ea typeface="+mn-ea"/>
              <a:sym typeface="+mn-lt"/>
            </a:endParaRPr>
          </a:p>
          <a:p>
            <a:pPr defTabSz="914325">
              <a:lnSpc>
                <a:spcPct val="150000"/>
              </a:lnSpc>
            </a:pPr>
            <a:r>
              <a:rPr lang="en-US" altLang="zh-CN" b="1" kern="0" dirty="0">
                <a:solidFill>
                  <a:srgbClr val="2638AE"/>
                </a:solidFill>
                <a:effectLst>
                  <a:outerShdw blurRad="38100" dist="38100" dir="2700000" algn="tl">
                    <a:srgbClr val="C0C0C0"/>
                  </a:outerShdw>
                </a:effectLst>
                <a:latin typeface="+mn-ea"/>
                <a:ea typeface="+mn-ea"/>
              </a:rPr>
              <a:t>5. </a:t>
            </a:r>
            <a:r>
              <a:rPr lang="zh-CN" altLang="en-US" b="1" kern="0" dirty="0">
                <a:solidFill>
                  <a:srgbClr val="2638AE"/>
                </a:solidFill>
                <a:effectLst>
                  <a:outerShdw blurRad="38100" dist="38100" dir="2700000" algn="tl">
                    <a:srgbClr val="C0C0C0"/>
                  </a:outerShdw>
                </a:effectLst>
                <a:latin typeface="+mn-ea"/>
                <a:ea typeface="+mn-ea"/>
                <a:sym typeface="+mn-lt"/>
              </a:rPr>
              <a:t>自然语言处理的应用</a:t>
            </a:r>
            <a:endParaRPr lang="zh-CN" altLang="en-US" b="1" kern="0" dirty="0">
              <a:solidFill>
                <a:srgbClr val="2638AE"/>
              </a:solidFill>
              <a:effectLst>
                <a:outerShdw blurRad="38100" dist="38100" dir="2700000" algn="tl">
                  <a:srgbClr val="C0C0C0"/>
                </a:outerShdw>
              </a:effectLst>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ntroduce"/>
          <p:cNvPicPr>
            <a:picLocks noChangeAspect="1"/>
          </p:cNvPicPr>
          <p:nvPr/>
        </p:nvPicPr>
        <p:blipFill>
          <a:blip r:embed="rId3" cstate="print">
            <a:lum bright="6000"/>
          </a:blip>
          <a:stretch>
            <a:fillRect/>
          </a:stretch>
        </p:blipFill>
        <p:spPr>
          <a:xfrm>
            <a:off x="2740357" y="2303278"/>
            <a:ext cx="4321269" cy="2372287"/>
          </a:xfrm>
          <a:prstGeom prst="rect">
            <a:avLst/>
          </a:prstGeom>
          <a:solidFill>
            <a:schemeClr val="tx1">
              <a:lumMod val="50000"/>
              <a:lumOff val="50000"/>
            </a:schemeClr>
          </a:solidFill>
          <a:ln>
            <a:solidFill>
              <a:schemeClr val="accent1"/>
            </a:solidFill>
          </a:ln>
        </p:spPr>
      </p:pic>
      <p:sp>
        <p:nvSpPr>
          <p:cNvPr id="8" name="文本框 2"/>
          <p:cNvSpPr txBox="1"/>
          <p:nvPr/>
        </p:nvSpPr>
        <p:spPr>
          <a:xfrm>
            <a:off x="735232" y="1313310"/>
            <a:ext cx="7970777" cy="989968"/>
          </a:xfrm>
          <a:prstGeom prst="rect">
            <a:avLst/>
          </a:prstGeom>
          <a:noFill/>
        </p:spPr>
        <p:txBody>
          <a:bodyPr wrap="square" lIns="52786" tIns="26393" rIns="52786" bIns="26393" rtlCol="0" anchor="t">
            <a:spAutoFit/>
          </a:bodyPr>
          <a:lstStyle/>
          <a:p>
            <a:pPr marL="0" marR="0" lvl="0" indent="0" algn="l" defTabSz="351908"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等线" panose="02010600030101010101" pitchFamily="2" charset="-122"/>
                <a:ea typeface="等线" panose="02010600030101010101" pitchFamily="2" charset="-122"/>
                <a:sym typeface="Impact" pitchFamily="34" charset="0"/>
              </a:rPr>
              <a:t>词向量：</a:t>
            </a:r>
            <a:r>
              <a:rPr kumimoji="0" lang="zh-CN" altLang="en-US" sz="1400" b="0" i="0" u="none" strike="noStrike" kern="0" cap="none" spc="0" normalizeH="0" baseline="0" noProof="0" dirty="0">
                <a:ln>
                  <a:noFill/>
                </a:ln>
                <a:effectLst/>
                <a:uLnTx/>
                <a:uFillTx/>
                <a:latin typeface="等线" panose="02010600030101010101" pitchFamily="2" charset="-122"/>
                <a:ea typeface="等线" panose="02010600030101010101" pitchFamily="2" charset="-122"/>
              </a:rPr>
              <a:t>利用大数据和深度学习模型，将语言词表中的词映射成一个长度固定的向量。所有的词向量构成一个向量空间，每一个词都是这个词向量空间中的一个点，据此实现词汇本身的向量化表示和词汇之间的相似度计算。</a:t>
            </a:r>
          </a:p>
        </p:txBody>
      </p:sp>
      <p:grpSp>
        <p:nvGrpSpPr>
          <p:cNvPr id="9" name="组合 8">
            <a:extLst>
              <a:ext uri="{FF2B5EF4-FFF2-40B4-BE49-F238E27FC236}">
                <a16:creationId xmlns:a16="http://schemas.microsoft.com/office/drawing/2014/main" id="{6CCD13F5-854F-169A-FE5A-9E9755D7EDB7}"/>
              </a:ext>
            </a:extLst>
          </p:cNvPr>
          <p:cNvGrpSpPr/>
          <p:nvPr/>
        </p:nvGrpSpPr>
        <p:grpSpPr>
          <a:xfrm>
            <a:off x="776795" y="824521"/>
            <a:ext cx="1881881" cy="400543"/>
            <a:chOff x="838537" y="1063625"/>
            <a:chExt cx="3024783" cy="520388"/>
          </a:xfrm>
        </p:grpSpPr>
        <p:grpSp>
          <p:nvGrpSpPr>
            <p:cNvPr id="10" name="组合 9">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11" name="Text Box 18"/>
            <p:cNvSpPr txBox="1">
              <a:spLocks noChangeArrowheads="1"/>
            </p:cNvSpPr>
            <p:nvPr/>
          </p:nvSpPr>
          <p:spPr bwMode="auto">
            <a:xfrm>
              <a:off x="1367455" y="1108371"/>
              <a:ext cx="2030515" cy="458430"/>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1693"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词向量</a:t>
              </a:r>
            </a:p>
          </p:txBody>
        </p:sp>
      </p:grpSp>
      <p:sp>
        <p:nvSpPr>
          <p:cNvPr id="2" name="矩形 1">
            <a:extLst>
              <a:ext uri="{FF2B5EF4-FFF2-40B4-BE49-F238E27FC236}">
                <a16:creationId xmlns:a16="http://schemas.microsoft.com/office/drawing/2014/main" id="{C05EA84B-2F8C-69EB-8536-76C0BE5CB442}"/>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3.4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自然语言处理的常用技术</a:t>
            </a:r>
          </a:p>
        </p:txBody>
      </p:sp>
      <p:grpSp>
        <p:nvGrpSpPr>
          <p:cNvPr id="3" name="组合 8">
            <a:extLst>
              <a:ext uri="{FF2B5EF4-FFF2-40B4-BE49-F238E27FC236}">
                <a16:creationId xmlns:a16="http://schemas.microsoft.com/office/drawing/2014/main" id="{9260FE5E-667D-61D8-65DF-F7CA3B0F7120}"/>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B8BFF720-7890-C035-1D8E-183190C05F36}"/>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88DF3854-7A3D-FE84-429F-CDB5F332D25E}"/>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7822064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69976-8685-E423-BE53-2BA1A8FDB611}"/>
            </a:ext>
          </a:extLst>
        </p:cNvPr>
        <p:cNvGrpSpPr/>
        <p:nvPr/>
      </p:nvGrpSpPr>
      <p:grpSpPr>
        <a:xfrm>
          <a:off x="0" y="0"/>
          <a:ext cx="0" cy="0"/>
          <a:chOff x="0" y="0"/>
          <a:chExt cx="0" cy="0"/>
        </a:xfrm>
      </p:grpSpPr>
      <p:grpSp>
        <p:nvGrpSpPr>
          <p:cNvPr id="9" name="组合 8">
            <a:extLst>
              <a:ext uri="{FF2B5EF4-FFF2-40B4-BE49-F238E27FC236}">
                <a16:creationId xmlns:a16="http://schemas.microsoft.com/office/drawing/2014/main" id="{3D4839B1-E67A-8B01-469C-0A78C0BB49E6}"/>
              </a:ext>
            </a:extLst>
          </p:cNvPr>
          <p:cNvGrpSpPr/>
          <p:nvPr/>
        </p:nvGrpSpPr>
        <p:grpSpPr>
          <a:xfrm>
            <a:off x="890119" y="932465"/>
            <a:ext cx="2742492" cy="660608"/>
            <a:chOff x="838537" y="1063625"/>
            <a:chExt cx="3024783" cy="858266"/>
          </a:xfrm>
        </p:grpSpPr>
        <p:grpSp>
          <p:nvGrpSpPr>
            <p:cNvPr id="10" name="组合 9">
              <a:extLst>
                <a:ext uri="{FF2B5EF4-FFF2-40B4-BE49-F238E27FC236}">
                  <a16:creationId xmlns:a16="http://schemas.microsoft.com/office/drawing/2014/main" id="{FB68BE25-A1C3-700E-92B1-AEC6200588EB}"/>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1CA6F8AC-704D-F386-D73D-9EB4D2C54907}"/>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3" name="Round Same Side Corner Rectangle 46">
                <a:extLst>
                  <a:ext uri="{FF2B5EF4-FFF2-40B4-BE49-F238E27FC236}">
                    <a16:creationId xmlns:a16="http://schemas.microsoft.com/office/drawing/2014/main" id="{B95D5503-395D-65D5-31C2-29CEC7A2E7CA}"/>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11" name="Text Box 18">
              <a:extLst>
                <a:ext uri="{FF2B5EF4-FFF2-40B4-BE49-F238E27FC236}">
                  <a16:creationId xmlns:a16="http://schemas.microsoft.com/office/drawing/2014/main" id="{8912E4FC-E632-CDFE-A9D4-7C6233E4B5B5}"/>
                </a:ext>
              </a:extLst>
            </p:cNvPr>
            <p:cNvSpPr txBox="1">
              <a:spLocks noChangeArrowheads="1"/>
            </p:cNvSpPr>
            <p:nvPr/>
          </p:nvSpPr>
          <p:spPr bwMode="auto">
            <a:xfrm>
              <a:off x="1039071" y="1082174"/>
              <a:ext cx="2577880" cy="839717"/>
            </a:xfrm>
            <a:prstGeom prst="rect">
              <a:avLst/>
            </a:prstGeom>
            <a:noFill/>
            <a:ln w="9525" algn="ctr">
              <a:noFill/>
              <a:miter lim="800000"/>
            </a:ln>
          </p:spPr>
          <p:txBody>
            <a:bodyPr wrap="square">
              <a:spAutoFit/>
            </a:bodyPr>
            <a:lstStyle/>
            <a:p>
              <a:pPr lvl="0"/>
              <a:r>
                <a:rPr lang="zh-CN" altLang="en-US" sz="1800" b="1" dirty="0">
                  <a:solidFill>
                    <a:schemeClr val="bg1"/>
                  </a:solidFill>
                  <a:latin typeface="微软雅黑" panose="020B0503020204020204" pitchFamily="34" charset="-122"/>
                  <a:ea typeface="微软雅黑" panose="020B0503020204020204" pitchFamily="34" charset="-122"/>
                  <a:sym typeface="Impact" pitchFamily="34" charset="0"/>
                </a:rPr>
                <a:t>分析词汇语义相似度</a:t>
              </a:r>
            </a:p>
          </p:txBody>
        </p:sp>
      </p:grpSp>
      <p:sp>
        <p:nvSpPr>
          <p:cNvPr id="2" name="矩形 1">
            <a:extLst>
              <a:ext uri="{FF2B5EF4-FFF2-40B4-BE49-F238E27FC236}">
                <a16:creationId xmlns:a16="http://schemas.microsoft.com/office/drawing/2014/main" id="{47DECE7D-CBFF-BD10-F194-A60D4C53C661}"/>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3.4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自然语言处理的常用技术</a:t>
            </a:r>
          </a:p>
        </p:txBody>
      </p:sp>
      <p:grpSp>
        <p:nvGrpSpPr>
          <p:cNvPr id="3" name="组合 8">
            <a:extLst>
              <a:ext uri="{FF2B5EF4-FFF2-40B4-BE49-F238E27FC236}">
                <a16:creationId xmlns:a16="http://schemas.microsoft.com/office/drawing/2014/main" id="{DF3C5D62-D9DC-F4E9-B20D-554E6923041C}"/>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2D7A82D0-040D-E7B8-188A-E85AF9544AB4}"/>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7296C2E0-91F1-70DD-0644-BFA3DB71B9B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8" name="矩形 17">
            <a:extLst>
              <a:ext uri="{FF2B5EF4-FFF2-40B4-BE49-F238E27FC236}">
                <a16:creationId xmlns:a16="http://schemas.microsoft.com/office/drawing/2014/main" id="{F3FEA2B2-0CD0-E723-737A-5D6B17E6B810}"/>
              </a:ext>
            </a:extLst>
          </p:cNvPr>
          <p:cNvSpPr/>
          <p:nvPr/>
        </p:nvSpPr>
        <p:spPr>
          <a:xfrm>
            <a:off x="4515658" y="1685491"/>
            <a:ext cx="871118" cy="376400"/>
          </a:xfrm>
          <a:prstGeom prst="rect">
            <a:avLst/>
          </a:prstGeom>
          <a:solidFill>
            <a:schemeClr val="accent1">
              <a:lumMod val="75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chemeClr val="bg1"/>
                </a:solidFill>
                <a:latin typeface="楷体" panose="02010609060101010101" pitchFamily="49" charset="-122"/>
                <a:ea typeface="楷体" panose="02010609060101010101" pitchFamily="49" charset="-122"/>
              </a:rPr>
              <a:t>西瓜</a:t>
            </a:r>
          </a:p>
        </p:txBody>
      </p:sp>
      <p:sp>
        <p:nvSpPr>
          <p:cNvPr id="19" name="矩形 18">
            <a:extLst>
              <a:ext uri="{FF2B5EF4-FFF2-40B4-BE49-F238E27FC236}">
                <a16:creationId xmlns:a16="http://schemas.microsoft.com/office/drawing/2014/main" id="{1E3159A0-21C5-1778-51C1-34A1A441D573}"/>
              </a:ext>
            </a:extLst>
          </p:cNvPr>
          <p:cNvSpPr/>
          <p:nvPr/>
        </p:nvSpPr>
        <p:spPr>
          <a:xfrm>
            <a:off x="3112340" y="3552644"/>
            <a:ext cx="872820" cy="410847"/>
          </a:xfrm>
          <a:prstGeom prst="rect">
            <a:avLst/>
          </a:prstGeom>
          <a:solidFill>
            <a:schemeClr val="accent1">
              <a:lumMod val="50000"/>
            </a:schemeClr>
          </a:solidFill>
          <a:ln>
            <a:solidFill>
              <a:srgbClr val="3C68B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chemeClr val="bg1"/>
                </a:solidFill>
                <a:latin typeface="楷体" panose="02010609060101010101" pitchFamily="49" charset="-122"/>
                <a:ea typeface="楷体" panose="02010609060101010101" pitchFamily="49" charset="-122"/>
              </a:rPr>
              <a:t>呆瓜</a:t>
            </a:r>
          </a:p>
        </p:txBody>
      </p:sp>
      <p:sp>
        <p:nvSpPr>
          <p:cNvPr id="20" name="矩形 19">
            <a:extLst>
              <a:ext uri="{FF2B5EF4-FFF2-40B4-BE49-F238E27FC236}">
                <a16:creationId xmlns:a16="http://schemas.microsoft.com/office/drawing/2014/main" id="{EE972ED3-ED31-E6E3-1382-061D568BBF1C}"/>
              </a:ext>
            </a:extLst>
          </p:cNvPr>
          <p:cNvSpPr/>
          <p:nvPr/>
        </p:nvSpPr>
        <p:spPr>
          <a:xfrm>
            <a:off x="5722258" y="3561380"/>
            <a:ext cx="872820" cy="402111"/>
          </a:xfrm>
          <a:prstGeom prst="rect">
            <a:avLst/>
          </a:prstGeom>
          <a:solidFill>
            <a:schemeClr val="accent1">
              <a:lumMod val="50000"/>
            </a:schemeClr>
          </a:solidFill>
          <a:ln>
            <a:solidFill>
              <a:srgbClr val="3C68B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chemeClr val="bg1"/>
                </a:solidFill>
                <a:latin typeface="楷体" panose="02010609060101010101" pitchFamily="49" charset="-122"/>
                <a:ea typeface="楷体" panose="02010609060101010101" pitchFamily="49" charset="-122"/>
              </a:rPr>
              <a:t>草莓</a:t>
            </a:r>
          </a:p>
        </p:txBody>
      </p:sp>
      <p:cxnSp>
        <p:nvCxnSpPr>
          <p:cNvPr id="21" name="直接连接符 20">
            <a:extLst>
              <a:ext uri="{FF2B5EF4-FFF2-40B4-BE49-F238E27FC236}">
                <a16:creationId xmlns:a16="http://schemas.microsoft.com/office/drawing/2014/main" id="{A812BCF9-0694-AF56-D3A4-B0975CEE85EE}"/>
              </a:ext>
            </a:extLst>
          </p:cNvPr>
          <p:cNvCxnSpPr>
            <a:cxnSpLocks/>
            <a:stCxn id="18" idx="2"/>
            <a:endCxn id="19" idx="0"/>
          </p:cNvCxnSpPr>
          <p:nvPr/>
        </p:nvCxnSpPr>
        <p:spPr>
          <a:xfrm flipH="1">
            <a:off x="3548750" y="2061891"/>
            <a:ext cx="1402467" cy="149075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5F36545-9BBA-F65C-7C5E-F8211708E190}"/>
              </a:ext>
            </a:extLst>
          </p:cNvPr>
          <p:cNvCxnSpPr>
            <a:cxnSpLocks/>
            <a:stCxn id="18" idx="2"/>
            <a:endCxn id="20" idx="0"/>
          </p:cNvCxnSpPr>
          <p:nvPr/>
        </p:nvCxnSpPr>
        <p:spPr>
          <a:xfrm>
            <a:off x="4951217" y="2061891"/>
            <a:ext cx="1207451" cy="149948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文本框 39">
            <a:extLst>
              <a:ext uri="{FF2B5EF4-FFF2-40B4-BE49-F238E27FC236}">
                <a16:creationId xmlns:a16="http://schemas.microsoft.com/office/drawing/2014/main" id="{FF538987-DBC1-0A4F-6A82-5604177C6F03}"/>
              </a:ext>
            </a:extLst>
          </p:cNvPr>
          <p:cNvSpPr txBox="1"/>
          <p:nvPr/>
        </p:nvSpPr>
        <p:spPr>
          <a:xfrm>
            <a:off x="2367067" y="4456113"/>
            <a:ext cx="5168299" cy="338554"/>
          </a:xfrm>
          <a:prstGeom prst="rect">
            <a:avLst/>
          </a:prstGeom>
          <a:noFill/>
        </p:spPr>
        <p:txBody>
          <a:bodyPr wrap="square" rtlCol="0">
            <a:spAutoFit/>
          </a:bodyPr>
          <a:lstStyle/>
          <a:p>
            <a:pPr algn="ct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西瓜</a:t>
            </a: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在语义上更像</a:t>
            </a: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呆瓜</a:t>
            </a: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还是</a:t>
            </a: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草莓</a:t>
            </a:r>
            <a:r>
              <a:rPr lang="en-US" altLang="zh-CN" sz="1600" b="1" kern="0" dirty="0">
                <a:solidFill>
                  <a:srgbClr val="FF0000"/>
                </a:solidFill>
                <a:latin typeface="等线" panose="02010600030101010101" pitchFamily="2" charset="-122"/>
                <a:ea typeface="等线" panose="02010600030101010101" pitchFamily="2" charset="-122"/>
              </a:rPr>
              <a:t>”</a:t>
            </a:r>
            <a:r>
              <a:rPr lang="zh-CN" altLang="en-US" sz="1600" b="1" kern="0" dirty="0">
                <a:solidFill>
                  <a:srgbClr val="FF0000"/>
                </a:solidFill>
                <a:latin typeface="等线" panose="02010600030101010101" pitchFamily="2" charset="-122"/>
                <a:ea typeface="等线" panose="02010600030101010101" pitchFamily="2" charset="-122"/>
              </a:rPr>
              <a:t> ？</a:t>
            </a:r>
          </a:p>
        </p:txBody>
      </p:sp>
      <p:sp>
        <p:nvSpPr>
          <p:cNvPr id="27" name="矩形 26">
            <a:extLst>
              <a:ext uri="{FF2B5EF4-FFF2-40B4-BE49-F238E27FC236}">
                <a16:creationId xmlns:a16="http://schemas.microsoft.com/office/drawing/2014/main" id="{F6FF4A4A-E3C6-3A3C-FCAF-F1E1C3947FE5}"/>
              </a:ext>
            </a:extLst>
          </p:cNvPr>
          <p:cNvSpPr/>
          <p:nvPr/>
        </p:nvSpPr>
        <p:spPr>
          <a:xfrm>
            <a:off x="4210850" y="2337907"/>
            <a:ext cx="423308" cy="307777"/>
          </a:xfrm>
          <a:prstGeom prst="rect">
            <a:avLst/>
          </a:prstGeom>
        </p:spPr>
        <p:txBody>
          <a:bodyPr wrap="square">
            <a:spAutoFit/>
          </a:bodyPr>
          <a:lstStyle/>
          <a:p>
            <a:r>
              <a:rPr lang="zh-CN" altLang="en-US" sz="1400" kern="0" dirty="0">
                <a:solidFill>
                  <a:srgbClr val="FF0000"/>
                </a:solidFill>
                <a:latin typeface="宋体" pitchFamily="2" charset="-122"/>
                <a:ea typeface="宋体" pitchFamily="2" charset="-122"/>
              </a:rPr>
              <a:t>？</a:t>
            </a:r>
            <a:endParaRPr lang="zh-CN" altLang="en-US" sz="1400" dirty="0">
              <a:solidFill>
                <a:srgbClr val="FF0000"/>
              </a:solidFill>
            </a:endParaRPr>
          </a:p>
        </p:txBody>
      </p:sp>
      <p:sp>
        <p:nvSpPr>
          <p:cNvPr id="28" name="矩形 27">
            <a:extLst>
              <a:ext uri="{FF2B5EF4-FFF2-40B4-BE49-F238E27FC236}">
                <a16:creationId xmlns:a16="http://schemas.microsoft.com/office/drawing/2014/main" id="{F0394732-79CE-0588-AF70-0E9405BEBE4F}"/>
              </a:ext>
            </a:extLst>
          </p:cNvPr>
          <p:cNvSpPr/>
          <p:nvPr/>
        </p:nvSpPr>
        <p:spPr>
          <a:xfrm>
            <a:off x="5322869" y="2350134"/>
            <a:ext cx="415498" cy="307777"/>
          </a:xfrm>
          <a:prstGeom prst="rect">
            <a:avLst/>
          </a:prstGeom>
        </p:spPr>
        <p:txBody>
          <a:bodyPr wrap="square">
            <a:spAutoFit/>
          </a:bodyPr>
          <a:lstStyle/>
          <a:p>
            <a:r>
              <a:rPr lang="zh-CN" altLang="en-US" sz="1400" kern="0" dirty="0">
                <a:solidFill>
                  <a:srgbClr val="FF0000"/>
                </a:solidFill>
                <a:latin typeface="宋体" pitchFamily="2" charset="-122"/>
                <a:ea typeface="宋体" pitchFamily="2" charset="-122"/>
              </a:rPr>
              <a:t>？</a:t>
            </a:r>
            <a:endParaRPr lang="zh-CN" altLang="en-US" sz="1400" dirty="0">
              <a:solidFill>
                <a:srgbClr val="FF0000"/>
              </a:solidFill>
            </a:endParaRPr>
          </a:p>
        </p:txBody>
      </p:sp>
      <p:sp>
        <p:nvSpPr>
          <p:cNvPr id="29" name="矩形 28">
            <a:extLst>
              <a:ext uri="{FF2B5EF4-FFF2-40B4-BE49-F238E27FC236}">
                <a16:creationId xmlns:a16="http://schemas.microsoft.com/office/drawing/2014/main" id="{3B8ED893-73E2-B80A-B712-625F2AC8F092}"/>
              </a:ext>
            </a:extLst>
          </p:cNvPr>
          <p:cNvSpPr/>
          <p:nvPr/>
        </p:nvSpPr>
        <p:spPr>
          <a:xfrm>
            <a:off x="5419035" y="2344973"/>
            <a:ext cx="872820" cy="307777"/>
          </a:xfrm>
          <a:prstGeom prst="rect">
            <a:avLst/>
          </a:prstGeom>
        </p:spPr>
        <p:txBody>
          <a:bodyPr wrap="square">
            <a:spAutoFit/>
          </a:bodyPr>
          <a:lstStyle/>
          <a:p>
            <a:r>
              <a:rPr lang="zh-CN" altLang="en-US" sz="1400" b="1" kern="0" dirty="0">
                <a:solidFill>
                  <a:srgbClr val="FF0000"/>
                </a:solidFill>
                <a:effectLst>
                  <a:outerShdw blurRad="38100" dist="38100" dir="2700000" algn="tl">
                    <a:srgbClr val="000000">
                      <a:alpha val="43137"/>
                    </a:srgbClr>
                  </a:outerShdw>
                </a:effectLst>
                <a:latin typeface="宋体" pitchFamily="2" charset="-122"/>
                <a:ea typeface="宋体" pitchFamily="2" charset="-122"/>
              </a:rPr>
              <a:t>√</a:t>
            </a:r>
          </a:p>
        </p:txBody>
      </p:sp>
      <p:grpSp>
        <p:nvGrpSpPr>
          <p:cNvPr id="30" name="组合 29">
            <a:extLst>
              <a:ext uri="{FF2B5EF4-FFF2-40B4-BE49-F238E27FC236}">
                <a16:creationId xmlns:a16="http://schemas.microsoft.com/office/drawing/2014/main" id="{B7B095BA-6B85-39B0-AFA8-A42475934B39}"/>
              </a:ext>
            </a:extLst>
          </p:cNvPr>
          <p:cNvGrpSpPr/>
          <p:nvPr/>
        </p:nvGrpSpPr>
        <p:grpSpPr>
          <a:xfrm>
            <a:off x="2536802" y="2091148"/>
            <a:ext cx="3755053" cy="320185"/>
            <a:chOff x="2993496" y="2251149"/>
            <a:chExt cx="4376377" cy="293051"/>
          </a:xfrm>
        </p:grpSpPr>
        <p:sp>
          <p:nvSpPr>
            <p:cNvPr id="31" name="矩形 30">
              <a:extLst>
                <a:ext uri="{FF2B5EF4-FFF2-40B4-BE49-F238E27FC236}">
                  <a16:creationId xmlns:a16="http://schemas.microsoft.com/office/drawing/2014/main" id="{AE389489-BEE3-3F97-77C7-227BFA43E255}"/>
                </a:ext>
              </a:extLst>
            </p:cNvPr>
            <p:cNvSpPr/>
            <p:nvPr/>
          </p:nvSpPr>
          <p:spPr>
            <a:xfrm>
              <a:off x="4569106" y="2267201"/>
              <a:ext cx="2800767" cy="276999"/>
            </a:xfrm>
            <a:prstGeom prst="rect">
              <a:avLst/>
            </a:prstGeom>
          </p:spPr>
          <p:txBody>
            <a:bodyPr wrap="none">
              <a:spAutoFit/>
            </a:bodyPr>
            <a:lstStyle/>
            <a:p>
              <a:pPr algn="ct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0.018,0.469</a:t>
              </a:r>
              <a:r>
                <a:rPr lang="en-US" altLang="zh-CN" sz="1200" dirty="0">
                  <a:latin typeface="楷体" panose="02010609060101010101" pitchFamily="49" charset="-122"/>
                  <a:ea typeface="楷体" panose="02010609060101010101" pitchFamily="49" charset="-122"/>
                </a:rPr>
                <a:t>6,</a:t>
              </a:r>
              <a:r>
                <a:rPr lang="zh-CN" altLang="en-US" sz="1200" dirty="0">
                  <a:latin typeface="楷体" panose="02010609060101010101" pitchFamily="49" charset="-122"/>
                  <a:ea typeface="楷体" panose="02010609060101010101" pitchFamily="49" charset="-122"/>
                </a:rPr>
                <a:t>0.507</a:t>
              </a:r>
              <a:r>
                <a:rPr lang="en-US" altLang="zh-CN" sz="1200" dirty="0">
                  <a:latin typeface="楷体" panose="02010609060101010101" pitchFamily="49" charset="-122"/>
                  <a:ea typeface="楷体" panose="02010609060101010101" pitchFamily="49" charset="-122"/>
                </a:rPr>
                <a:t>6</a:t>
              </a:r>
              <a:r>
                <a:rPr lang="zh-CN" altLang="en-US" sz="1200" dirty="0">
                  <a:latin typeface="楷体" panose="02010609060101010101" pitchFamily="49" charset="-122"/>
                  <a:ea typeface="楷体" panose="02010609060101010101" pitchFamily="49" charset="-122"/>
                </a:rPr>
                <a:t>,-0.598</a:t>
              </a:r>
              <a:r>
                <a:rPr lang="en-US" altLang="zh-CN" sz="1200" dirty="0">
                  <a:latin typeface="楷体" panose="02010609060101010101" pitchFamily="49" charset="-122"/>
                  <a:ea typeface="楷体" panose="02010609060101010101" pitchFamily="49" charset="-122"/>
                </a:rPr>
                <a:t>7,… )</a:t>
              </a:r>
            </a:p>
          </p:txBody>
        </p:sp>
        <p:sp>
          <p:nvSpPr>
            <p:cNvPr id="32" name="文本框 2">
              <a:extLst>
                <a:ext uri="{FF2B5EF4-FFF2-40B4-BE49-F238E27FC236}">
                  <a16:creationId xmlns:a16="http://schemas.microsoft.com/office/drawing/2014/main" id="{5566A546-E409-6204-7518-F20C3D589320}"/>
                </a:ext>
              </a:extLst>
            </p:cNvPr>
            <p:cNvSpPr txBox="1"/>
            <p:nvPr/>
          </p:nvSpPr>
          <p:spPr>
            <a:xfrm>
              <a:off x="2993496" y="2251149"/>
              <a:ext cx="1459230" cy="260567"/>
            </a:xfrm>
            <a:prstGeom prst="rect">
              <a:avLst/>
            </a:prstGeom>
            <a:noFill/>
          </p:spPr>
          <p:txBody>
            <a:bodyPr wrap="square" lIns="68580" tIns="34290" rIns="68580" bIns="34290" rtlCol="0">
              <a:spAutoFit/>
            </a:bodyPr>
            <a:lstStyle/>
            <a:p>
              <a:r>
                <a:rPr lang="zh-CN" altLang="en-US" sz="1400" kern="0" dirty="0">
                  <a:latin typeface="楷体" panose="02010609060101010101" pitchFamily="49" charset="-122"/>
                  <a:ea typeface="楷体" panose="02010609060101010101" pitchFamily="49" charset="-122"/>
                </a:rPr>
                <a:t>向量化表示：</a:t>
              </a:r>
            </a:p>
          </p:txBody>
        </p:sp>
      </p:grpSp>
      <p:grpSp>
        <p:nvGrpSpPr>
          <p:cNvPr id="33" name="组合 32">
            <a:extLst>
              <a:ext uri="{FF2B5EF4-FFF2-40B4-BE49-F238E27FC236}">
                <a16:creationId xmlns:a16="http://schemas.microsoft.com/office/drawing/2014/main" id="{AC1BD417-48EE-10E6-2C34-C5A41F7584E0}"/>
              </a:ext>
            </a:extLst>
          </p:cNvPr>
          <p:cNvGrpSpPr/>
          <p:nvPr/>
        </p:nvGrpSpPr>
        <p:grpSpPr>
          <a:xfrm>
            <a:off x="1335228" y="3973021"/>
            <a:ext cx="5789791" cy="307777"/>
            <a:chOff x="1746613" y="4525896"/>
            <a:chExt cx="6992528" cy="314362"/>
          </a:xfrm>
        </p:grpSpPr>
        <p:sp>
          <p:nvSpPr>
            <p:cNvPr id="34" name="矩形 33">
              <a:extLst>
                <a:ext uri="{FF2B5EF4-FFF2-40B4-BE49-F238E27FC236}">
                  <a16:creationId xmlns:a16="http://schemas.microsoft.com/office/drawing/2014/main" id="{5B0DDB44-496A-1DAD-F93D-0F88AEF0E164}"/>
                </a:ext>
              </a:extLst>
            </p:cNvPr>
            <p:cNvSpPr/>
            <p:nvPr/>
          </p:nvSpPr>
          <p:spPr>
            <a:xfrm>
              <a:off x="3170809" y="4563259"/>
              <a:ext cx="2646878" cy="276999"/>
            </a:xfrm>
            <a:prstGeom prst="rect">
              <a:avLst/>
            </a:prstGeom>
          </p:spPr>
          <p:txBody>
            <a:bodyPr wrap="none">
              <a:spAutoFit/>
            </a:bodyPr>
            <a:lstStyle/>
            <a:p>
              <a:pPr algn="ct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0.1858,0.0353,0.1479,0.2210,</a:t>
              </a:r>
              <a:r>
                <a:rPr lang="en-US" altLang="zh-CN" sz="1200" dirty="0">
                  <a:latin typeface="楷体" panose="02010609060101010101" pitchFamily="49" charset="-122"/>
                  <a:ea typeface="楷体" panose="02010609060101010101" pitchFamily="49" charset="-122"/>
                </a:rPr>
                <a:t>…)</a:t>
              </a:r>
              <a:endParaRPr lang="zh-CN" altLang="en-US" sz="1200" dirty="0">
                <a:latin typeface="楷体" panose="02010609060101010101" pitchFamily="49" charset="-122"/>
                <a:ea typeface="楷体" panose="02010609060101010101" pitchFamily="49" charset="-122"/>
              </a:endParaRPr>
            </a:p>
          </p:txBody>
        </p:sp>
        <p:sp>
          <p:nvSpPr>
            <p:cNvPr id="35" name="矩形 34">
              <a:extLst>
                <a:ext uri="{FF2B5EF4-FFF2-40B4-BE49-F238E27FC236}">
                  <a16:creationId xmlns:a16="http://schemas.microsoft.com/office/drawing/2014/main" id="{4395AFD6-702A-7BB9-E9ED-A90260DF989B}"/>
                </a:ext>
              </a:extLst>
            </p:cNvPr>
            <p:cNvSpPr/>
            <p:nvPr/>
          </p:nvSpPr>
          <p:spPr>
            <a:xfrm>
              <a:off x="6092263" y="4563259"/>
              <a:ext cx="2646878" cy="276999"/>
            </a:xfrm>
            <a:prstGeom prst="rect">
              <a:avLst/>
            </a:prstGeom>
          </p:spPr>
          <p:txBody>
            <a:bodyPr wrap="none">
              <a:spAutoFit/>
            </a:bodyPr>
            <a:lstStyle/>
            <a:p>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0.2251,0.2862,0.0347,0.0413,</a:t>
              </a:r>
              <a:r>
                <a:rPr lang="en-US" altLang="zh-CN" sz="1200" dirty="0">
                  <a:latin typeface="楷体" panose="02010609060101010101" pitchFamily="49" charset="-122"/>
                  <a:ea typeface="楷体" panose="02010609060101010101" pitchFamily="49" charset="-122"/>
                </a:rPr>
                <a:t>…)</a:t>
              </a:r>
              <a:endParaRPr lang="zh-CN" altLang="en-US" sz="1200" dirty="0">
                <a:latin typeface="楷体" panose="02010609060101010101" pitchFamily="49" charset="-122"/>
                <a:ea typeface="楷体" panose="02010609060101010101" pitchFamily="49" charset="-122"/>
              </a:endParaRPr>
            </a:p>
          </p:txBody>
        </p:sp>
        <p:sp>
          <p:nvSpPr>
            <p:cNvPr id="36" name="矩形 35">
              <a:extLst>
                <a:ext uri="{FF2B5EF4-FFF2-40B4-BE49-F238E27FC236}">
                  <a16:creationId xmlns:a16="http://schemas.microsoft.com/office/drawing/2014/main" id="{29E7BE61-BF25-25F6-A086-A4F6507925B9}"/>
                </a:ext>
              </a:extLst>
            </p:cNvPr>
            <p:cNvSpPr/>
            <p:nvPr/>
          </p:nvSpPr>
          <p:spPr>
            <a:xfrm>
              <a:off x="1746613" y="4525896"/>
              <a:ext cx="1524020" cy="314362"/>
            </a:xfrm>
            <a:prstGeom prst="rect">
              <a:avLst/>
            </a:prstGeom>
          </p:spPr>
          <p:txBody>
            <a:bodyPr wrap="none">
              <a:spAutoFit/>
            </a:bodyPr>
            <a:lstStyle/>
            <a:p>
              <a:r>
                <a:rPr lang="zh-CN" altLang="en-US" sz="1400" kern="0" dirty="0">
                  <a:latin typeface="楷体" panose="02010609060101010101" pitchFamily="49" charset="-122"/>
                  <a:ea typeface="楷体" panose="02010609060101010101" pitchFamily="49" charset="-122"/>
                </a:rPr>
                <a:t>向量化表示：</a:t>
              </a:r>
            </a:p>
          </p:txBody>
        </p:sp>
      </p:grpSp>
      <p:grpSp>
        <p:nvGrpSpPr>
          <p:cNvPr id="37" name="组合 36">
            <a:extLst>
              <a:ext uri="{FF2B5EF4-FFF2-40B4-BE49-F238E27FC236}">
                <a16:creationId xmlns:a16="http://schemas.microsoft.com/office/drawing/2014/main" id="{E5448756-8F8B-1584-DD0F-E958EF092B73}"/>
              </a:ext>
            </a:extLst>
          </p:cNvPr>
          <p:cNvGrpSpPr/>
          <p:nvPr/>
        </p:nvGrpSpPr>
        <p:grpSpPr>
          <a:xfrm>
            <a:off x="2500373" y="2726224"/>
            <a:ext cx="3593092" cy="459728"/>
            <a:chOff x="3299461" y="3325051"/>
            <a:chExt cx="4279888" cy="383253"/>
          </a:xfrm>
        </p:grpSpPr>
        <p:sp>
          <p:nvSpPr>
            <p:cNvPr id="38" name="矩形 37">
              <a:extLst>
                <a:ext uri="{FF2B5EF4-FFF2-40B4-BE49-F238E27FC236}">
                  <a16:creationId xmlns:a16="http://schemas.microsoft.com/office/drawing/2014/main" id="{C08CF6C2-92BF-53B5-D644-1E5B4D802786}"/>
                </a:ext>
              </a:extLst>
            </p:cNvPr>
            <p:cNvSpPr/>
            <p:nvPr/>
          </p:nvSpPr>
          <p:spPr>
            <a:xfrm>
              <a:off x="4611945" y="3331590"/>
              <a:ext cx="1039654" cy="376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a:solidFill>
                    <a:schemeClr val="bg1"/>
                  </a:solidFill>
                  <a:latin typeface="楷体" panose="02010609060101010101" pitchFamily="49" charset="-122"/>
                  <a:ea typeface="楷体" panose="02010609060101010101" pitchFamily="49" charset="-122"/>
                </a:rPr>
                <a:t>0.115</a:t>
              </a:r>
            </a:p>
          </p:txBody>
        </p:sp>
        <p:sp>
          <p:nvSpPr>
            <p:cNvPr id="39" name="矩形 38">
              <a:extLst>
                <a:ext uri="{FF2B5EF4-FFF2-40B4-BE49-F238E27FC236}">
                  <a16:creationId xmlns:a16="http://schemas.microsoft.com/office/drawing/2014/main" id="{BEEF3FD1-FE17-A837-6571-BD0566C060A8}"/>
                </a:ext>
              </a:extLst>
            </p:cNvPr>
            <p:cNvSpPr/>
            <p:nvPr/>
          </p:nvSpPr>
          <p:spPr>
            <a:xfrm>
              <a:off x="6539695" y="3325051"/>
              <a:ext cx="1039654" cy="3767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a:solidFill>
                    <a:schemeClr val="bg1"/>
                  </a:solidFill>
                  <a:latin typeface="楷体" panose="02010609060101010101" pitchFamily="49" charset="-122"/>
                  <a:ea typeface="楷体" panose="02010609060101010101" pitchFamily="49" charset="-122"/>
                </a:rPr>
                <a:t>0.325</a:t>
              </a:r>
            </a:p>
          </p:txBody>
        </p:sp>
        <p:sp>
          <p:nvSpPr>
            <p:cNvPr id="40" name="矩形 39">
              <a:extLst>
                <a:ext uri="{FF2B5EF4-FFF2-40B4-BE49-F238E27FC236}">
                  <a16:creationId xmlns:a16="http://schemas.microsoft.com/office/drawing/2014/main" id="{930C9B8F-F2E0-6620-D96F-FFF4BE000C01}"/>
                </a:ext>
              </a:extLst>
            </p:cNvPr>
            <p:cNvSpPr/>
            <p:nvPr/>
          </p:nvSpPr>
          <p:spPr>
            <a:xfrm>
              <a:off x="3299461" y="3357405"/>
              <a:ext cx="1503085" cy="256579"/>
            </a:xfrm>
            <a:prstGeom prst="rect">
              <a:avLst/>
            </a:prstGeom>
          </p:spPr>
          <p:txBody>
            <a:bodyPr wrap="none">
              <a:spAutoFit/>
            </a:bodyPr>
            <a:lstStyle/>
            <a:p>
              <a:r>
                <a:rPr lang="zh-CN" altLang="en-US" sz="1400" kern="0" dirty="0">
                  <a:latin typeface="楷体" panose="02010609060101010101" pitchFamily="49" charset="-122"/>
                  <a:ea typeface="楷体" panose="02010609060101010101" pitchFamily="49" charset="-122"/>
                </a:rPr>
                <a:t>相似度计算：</a:t>
              </a:r>
            </a:p>
          </p:txBody>
        </p:sp>
      </p:grpSp>
    </p:spTree>
    <p:extLst>
      <p:ext uri="{BB962C8B-B14F-4D97-AF65-F5344CB8AC3E}">
        <p14:creationId xmlns:p14="http://schemas.microsoft.com/office/powerpoint/2010/main" val="366818982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6CCD13F5-854F-169A-FE5A-9E9755D7EDB7}"/>
              </a:ext>
            </a:extLst>
          </p:cNvPr>
          <p:cNvGrpSpPr/>
          <p:nvPr/>
        </p:nvGrpSpPr>
        <p:grpSpPr>
          <a:xfrm>
            <a:off x="470583" y="823683"/>
            <a:ext cx="2161558" cy="400543"/>
            <a:chOff x="838537" y="1063625"/>
            <a:chExt cx="3024783" cy="520388"/>
          </a:xfrm>
        </p:grpSpPr>
        <p:grpSp>
          <p:nvGrpSpPr>
            <p:cNvPr id="26" name="组合 25">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28"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9"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27" name="Text Box 18"/>
            <p:cNvSpPr txBox="1">
              <a:spLocks noChangeArrowheads="1"/>
            </p:cNvSpPr>
            <p:nvPr/>
          </p:nvSpPr>
          <p:spPr bwMode="auto">
            <a:xfrm>
              <a:off x="982707" y="1108371"/>
              <a:ext cx="2647939" cy="458430"/>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、机器翻译</a:t>
              </a:r>
            </a:p>
          </p:txBody>
        </p:sp>
      </p:grpSp>
      <p:sp>
        <p:nvSpPr>
          <p:cNvPr id="30" name="矩形 29"/>
          <p:cNvSpPr/>
          <p:nvPr/>
        </p:nvSpPr>
        <p:spPr>
          <a:xfrm>
            <a:off x="4865623" y="1655177"/>
            <a:ext cx="1620849" cy="1260845"/>
          </a:xfrm>
          <a:prstGeom prst="rect">
            <a:avLst/>
          </a:prstGeom>
          <a:noFill/>
          <a:ln>
            <a:solidFill>
              <a:schemeClr val="tx2"/>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rPr>
              <a:t>浏览外文网站</a:t>
            </a: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rPr>
              <a:t>研读国外论文</a:t>
            </a:r>
          </a:p>
        </p:txBody>
      </p:sp>
      <p:sp>
        <p:nvSpPr>
          <p:cNvPr id="31" name="矩形 30"/>
          <p:cNvSpPr/>
          <p:nvPr/>
        </p:nvSpPr>
        <p:spPr>
          <a:xfrm>
            <a:off x="613475" y="2309441"/>
            <a:ext cx="1725382" cy="1200027"/>
          </a:xfrm>
          <a:prstGeom prst="rect">
            <a:avLst/>
          </a:prstGeom>
          <a:noFill/>
          <a:ln>
            <a:solidFill>
              <a:schemeClr val="tx2"/>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跨语言面对面沟通</a:t>
            </a:r>
            <a:endPar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    语言在线交流</a:t>
            </a:r>
            <a:endPar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32" name="矩形 31"/>
          <p:cNvSpPr/>
          <p:nvPr/>
        </p:nvSpPr>
        <p:spPr>
          <a:xfrm>
            <a:off x="2820402" y="1655177"/>
            <a:ext cx="1606915" cy="1260845"/>
          </a:xfrm>
          <a:prstGeom prst="rect">
            <a:avLst/>
          </a:prstGeom>
          <a:noFill/>
          <a:ln>
            <a:solidFill>
              <a:schemeClr val="tx2"/>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rPr>
              <a:t>背诵外语单词</a:t>
            </a: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Impact" pitchFamily="34" charset="0"/>
              </a:rPr>
              <a:t>学习作文写作</a:t>
            </a:r>
          </a:p>
        </p:txBody>
      </p:sp>
      <p:pic>
        <p:nvPicPr>
          <p:cNvPr id="33" name="图片 32"/>
          <p:cNvPicPr>
            <a:picLocks noChangeAspect="1"/>
          </p:cNvPicPr>
          <p:nvPr/>
        </p:nvPicPr>
        <p:blipFill>
          <a:blip r:embed="rId3" cstate="print"/>
          <a:stretch>
            <a:fillRect/>
          </a:stretch>
        </p:blipFill>
        <p:spPr>
          <a:xfrm>
            <a:off x="3055495" y="1685969"/>
            <a:ext cx="1264299" cy="620969"/>
          </a:xfrm>
          <a:prstGeom prst="rect">
            <a:avLst/>
          </a:prstGeom>
        </p:spPr>
      </p:pic>
      <p:sp>
        <p:nvSpPr>
          <p:cNvPr id="34" name="剪去单角的矩形 33"/>
          <p:cNvSpPr/>
          <p:nvPr/>
        </p:nvSpPr>
        <p:spPr>
          <a:xfrm>
            <a:off x="3315758" y="1380982"/>
            <a:ext cx="760632" cy="274194"/>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学习</a:t>
            </a:r>
          </a:p>
        </p:txBody>
      </p:sp>
      <p:pic>
        <p:nvPicPr>
          <p:cNvPr id="35" name="图片 34"/>
          <p:cNvPicPr>
            <a:picLocks noChangeAspect="1"/>
          </p:cNvPicPr>
          <p:nvPr/>
        </p:nvPicPr>
        <p:blipFill>
          <a:blip r:embed="rId4" cstate="print"/>
          <a:stretch>
            <a:fillRect/>
          </a:stretch>
        </p:blipFill>
        <p:spPr>
          <a:xfrm>
            <a:off x="4929039" y="1685969"/>
            <a:ext cx="1263566" cy="620969"/>
          </a:xfrm>
          <a:prstGeom prst="rect">
            <a:avLst/>
          </a:prstGeom>
        </p:spPr>
      </p:pic>
      <p:sp>
        <p:nvSpPr>
          <p:cNvPr id="36" name="剪去单角的矩形 35"/>
          <p:cNvSpPr/>
          <p:nvPr/>
        </p:nvSpPr>
        <p:spPr>
          <a:xfrm>
            <a:off x="5302942" y="1365587"/>
            <a:ext cx="760632" cy="274194"/>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阅读</a:t>
            </a:r>
          </a:p>
        </p:txBody>
      </p:sp>
      <p:sp>
        <p:nvSpPr>
          <p:cNvPr id="37" name="矩形 36"/>
          <p:cNvSpPr/>
          <p:nvPr/>
        </p:nvSpPr>
        <p:spPr>
          <a:xfrm>
            <a:off x="6860863" y="1655176"/>
            <a:ext cx="1669662" cy="1229353"/>
          </a:xfrm>
          <a:prstGeom prst="rect">
            <a:avLst/>
          </a:prstGeom>
          <a:noFill/>
          <a:ln>
            <a:solidFill>
              <a:schemeClr val="tx2"/>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商业贸易往来</a:t>
            </a: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会议展览沟通</a:t>
            </a: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38" name="图片 37"/>
          <p:cNvPicPr>
            <a:picLocks noChangeAspect="1"/>
          </p:cNvPicPr>
          <p:nvPr/>
        </p:nvPicPr>
        <p:blipFill>
          <a:blip r:embed="rId5" cstate="print"/>
          <a:stretch>
            <a:fillRect/>
          </a:stretch>
        </p:blipFill>
        <p:spPr>
          <a:xfrm>
            <a:off x="7051374" y="1692199"/>
            <a:ext cx="1258784" cy="665264"/>
          </a:xfrm>
          <a:prstGeom prst="rect">
            <a:avLst/>
          </a:prstGeom>
        </p:spPr>
      </p:pic>
      <p:sp>
        <p:nvSpPr>
          <p:cNvPr id="39" name="剪去单角的矩形 38"/>
          <p:cNvSpPr/>
          <p:nvPr/>
        </p:nvSpPr>
        <p:spPr>
          <a:xfrm>
            <a:off x="7336231" y="1380982"/>
            <a:ext cx="760632" cy="274194"/>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商贸</a:t>
            </a:r>
          </a:p>
        </p:txBody>
      </p:sp>
      <p:sp>
        <p:nvSpPr>
          <p:cNvPr id="40" name="矩形 39"/>
          <p:cNvSpPr/>
          <p:nvPr/>
        </p:nvSpPr>
        <p:spPr>
          <a:xfrm>
            <a:off x="2820402" y="3431746"/>
            <a:ext cx="2111442" cy="1239128"/>
          </a:xfrm>
          <a:prstGeom prst="rect">
            <a:avLst/>
          </a:prstGeom>
          <a:noFill/>
          <a:ln>
            <a:solidFill>
              <a:schemeClr val="tx2"/>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了解国外旅游信息</a:t>
            </a: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rPr>
              <a:t>国外旅游打通语言障碍</a:t>
            </a:r>
          </a:p>
        </p:txBody>
      </p:sp>
      <p:pic>
        <p:nvPicPr>
          <p:cNvPr id="41" name="图片 40"/>
          <p:cNvPicPr>
            <a:picLocks noChangeAspect="1"/>
          </p:cNvPicPr>
          <p:nvPr/>
        </p:nvPicPr>
        <p:blipFill>
          <a:blip r:embed="rId6" cstate="print"/>
          <a:stretch>
            <a:fillRect/>
          </a:stretch>
        </p:blipFill>
        <p:spPr>
          <a:xfrm>
            <a:off x="3250267" y="3468769"/>
            <a:ext cx="1246268" cy="671564"/>
          </a:xfrm>
          <a:prstGeom prst="rect">
            <a:avLst/>
          </a:prstGeom>
        </p:spPr>
      </p:pic>
      <p:sp>
        <p:nvSpPr>
          <p:cNvPr id="42" name="剪去单角的矩形 41"/>
          <p:cNvSpPr/>
          <p:nvPr/>
        </p:nvSpPr>
        <p:spPr>
          <a:xfrm>
            <a:off x="3400560" y="3157552"/>
            <a:ext cx="760632" cy="274194"/>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旅游</a:t>
            </a:r>
          </a:p>
        </p:txBody>
      </p:sp>
      <p:pic>
        <p:nvPicPr>
          <p:cNvPr id="43" name="图片 42"/>
          <p:cNvPicPr>
            <a:picLocks noChangeAspect="1"/>
          </p:cNvPicPr>
          <p:nvPr/>
        </p:nvPicPr>
        <p:blipFill>
          <a:blip r:embed="rId7" cstate="print"/>
          <a:stretch>
            <a:fillRect/>
          </a:stretch>
        </p:blipFill>
        <p:spPr>
          <a:xfrm>
            <a:off x="912168" y="2357463"/>
            <a:ext cx="1244443" cy="657685"/>
          </a:xfrm>
          <a:prstGeom prst="rect">
            <a:avLst/>
          </a:prstGeom>
        </p:spPr>
      </p:pic>
      <p:sp>
        <p:nvSpPr>
          <p:cNvPr id="44" name="剪去单角的矩形 43"/>
          <p:cNvSpPr/>
          <p:nvPr/>
        </p:nvSpPr>
        <p:spPr>
          <a:xfrm>
            <a:off x="1154073" y="2024831"/>
            <a:ext cx="760632" cy="274194"/>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交流</a:t>
            </a:r>
          </a:p>
        </p:txBody>
      </p:sp>
      <p:pic>
        <p:nvPicPr>
          <p:cNvPr id="2" name="图片 1"/>
          <p:cNvPicPr>
            <a:picLocks noChangeAspect="1"/>
          </p:cNvPicPr>
          <p:nvPr/>
        </p:nvPicPr>
        <p:blipFill>
          <a:blip r:embed="rId8"/>
          <a:stretch>
            <a:fillRect/>
          </a:stretch>
        </p:blipFill>
        <p:spPr>
          <a:xfrm>
            <a:off x="5361709" y="3431746"/>
            <a:ext cx="3063032" cy="1222176"/>
          </a:xfrm>
          <a:prstGeom prst="rect">
            <a:avLst/>
          </a:prstGeom>
          <a:ln>
            <a:solidFill>
              <a:schemeClr val="accent1"/>
            </a:solidFill>
          </a:ln>
        </p:spPr>
      </p:pic>
      <p:sp>
        <p:nvSpPr>
          <p:cNvPr id="3" name="矩形 2"/>
          <p:cNvSpPr/>
          <p:nvPr/>
        </p:nvSpPr>
        <p:spPr>
          <a:xfrm>
            <a:off x="6439832" y="4661301"/>
            <a:ext cx="896399" cy="305596"/>
          </a:xfrm>
          <a:prstGeom prst="rect">
            <a:avLst/>
          </a:prstGeom>
        </p:spPr>
        <p:txBody>
          <a:bodyPr wrap="none">
            <a:spAutoFit/>
          </a:bodyP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sym typeface="+mn-ea"/>
              </a:rPr>
              <a:t>在线翻译</a:t>
            </a:r>
          </a:p>
        </p:txBody>
      </p:sp>
      <p:sp>
        <p:nvSpPr>
          <p:cNvPr id="4" name="矩形 3">
            <a:extLst>
              <a:ext uri="{FF2B5EF4-FFF2-40B4-BE49-F238E27FC236}">
                <a16:creationId xmlns:a16="http://schemas.microsoft.com/office/drawing/2014/main" id="{1609B6B1-5B3A-6C52-B708-80871CC6FFC9}"/>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5" name="组合 8">
            <a:extLst>
              <a:ext uri="{FF2B5EF4-FFF2-40B4-BE49-F238E27FC236}">
                <a16:creationId xmlns:a16="http://schemas.microsoft.com/office/drawing/2014/main" id="{E92AAAA6-466C-B2CA-F548-295E401DEB46}"/>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6" name="燕尾形 11">
              <a:extLst>
                <a:ext uri="{FF2B5EF4-FFF2-40B4-BE49-F238E27FC236}">
                  <a16:creationId xmlns:a16="http://schemas.microsoft.com/office/drawing/2014/main" id="{07E960F6-D40A-DEF2-C9FC-51C196E86474}"/>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燕尾形 12">
              <a:extLst>
                <a:ext uri="{FF2B5EF4-FFF2-40B4-BE49-F238E27FC236}">
                  <a16:creationId xmlns:a16="http://schemas.microsoft.com/office/drawing/2014/main" id="{517C755C-B974-DDD4-EFDB-62D96DCA642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6331199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6CCD13F5-854F-169A-FE5A-9E9755D7EDB7}"/>
              </a:ext>
            </a:extLst>
          </p:cNvPr>
          <p:cNvGrpSpPr/>
          <p:nvPr/>
        </p:nvGrpSpPr>
        <p:grpSpPr>
          <a:xfrm>
            <a:off x="470583" y="823685"/>
            <a:ext cx="2161558" cy="400544"/>
            <a:chOff x="838537" y="1063625"/>
            <a:chExt cx="3024783" cy="520388"/>
          </a:xfrm>
        </p:grpSpPr>
        <p:grpSp>
          <p:nvGrpSpPr>
            <p:cNvPr id="48" name="组合 47">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49" name="Text Box 18"/>
            <p:cNvSpPr txBox="1">
              <a:spLocks noChangeArrowheads="1"/>
            </p:cNvSpPr>
            <p:nvPr/>
          </p:nvSpPr>
          <p:spPr bwMode="auto">
            <a:xfrm>
              <a:off x="982707" y="1108371"/>
              <a:ext cx="2647939" cy="458429"/>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、垃圾邮件分类</a:t>
              </a:r>
            </a:p>
          </p:txBody>
        </p:sp>
      </p:grpSp>
      <p:sp>
        <p:nvSpPr>
          <p:cNvPr id="24" name="矩形 23"/>
          <p:cNvSpPr/>
          <p:nvPr/>
        </p:nvSpPr>
        <p:spPr>
          <a:xfrm>
            <a:off x="526009" y="1407704"/>
            <a:ext cx="8369109" cy="1191608"/>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垃圾邮件过滤器</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是抵御垃圾邮件问题的第一道防线，其工作原理是“关键词过滤”，即如果邮件中存在常见的垃圾邮件关键词，就判定为垃圾邮件。</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2" panose="05020102010507070707" pitchFamily="18" charset="2"/>
              <a:buChar char="Í"/>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正常邮件中也可能有这些关键词，非常容易误判</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2" panose="05020102010507070707" pitchFamily="18" charset="2"/>
              <a:buChar char="Í"/>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垃圾邮件也会进化，通过将关键词进行变形，很容易规避关键词过滤</a:t>
            </a:r>
          </a:p>
        </p:txBody>
      </p:sp>
      <p:pic>
        <p:nvPicPr>
          <p:cNvPr id="1028"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500" y="2793584"/>
            <a:ext cx="3417282" cy="17397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98495" y="2793583"/>
            <a:ext cx="3787320" cy="1760097"/>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通过自然语言处理方法，学习大量的垃圾邮件和非垃圾邮件，收集邮件中的特征词，生成垃圾词库和非垃圾词库，然后根据这些词库的统计频数计算邮件属于垃圾邮件的概率，以此来进行判定，则能够相对准确地判断邮件是否为垃圾邮件。</a:t>
            </a:r>
          </a:p>
        </p:txBody>
      </p:sp>
      <p:sp>
        <p:nvSpPr>
          <p:cNvPr id="2" name="矩形 1">
            <a:extLst>
              <a:ext uri="{FF2B5EF4-FFF2-40B4-BE49-F238E27FC236}">
                <a16:creationId xmlns:a16="http://schemas.microsoft.com/office/drawing/2014/main" id="{9A3AFC01-DA8A-A069-3734-29C44E09F76B}"/>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4" name="组合 8">
            <a:extLst>
              <a:ext uri="{FF2B5EF4-FFF2-40B4-BE49-F238E27FC236}">
                <a16:creationId xmlns:a16="http://schemas.microsoft.com/office/drawing/2014/main" id="{6CAD87AB-8776-596B-1207-E3242F0F6CA3}"/>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5" name="燕尾形 11">
              <a:extLst>
                <a:ext uri="{FF2B5EF4-FFF2-40B4-BE49-F238E27FC236}">
                  <a16:creationId xmlns:a16="http://schemas.microsoft.com/office/drawing/2014/main" id="{6DA1B277-ED7B-4F05-B222-A46C6701A2D8}"/>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燕尾形 12">
              <a:extLst>
                <a:ext uri="{FF2B5EF4-FFF2-40B4-BE49-F238E27FC236}">
                  <a16:creationId xmlns:a16="http://schemas.microsoft.com/office/drawing/2014/main" id="{BB403329-613F-D163-8036-51506C4CEC40}"/>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42643616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6CCD13F5-854F-169A-FE5A-9E9755D7EDB7}"/>
              </a:ext>
            </a:extLst>
          </p:cNvPr>
          <p:cNvGrpSpPr/>
          <p:nvPr/>
        </p:nvGrpSpPr>
        <p:grpSpPr>
          <a:xfrm>
            <a:off x="470583" y="823683"/>
            <a:ext cx="2161558" cy="400543"/>
            <a:chOff x="838537" y="1063625"/>
            <a:chExt cx="3024783" cy="520388"/>
          </a:xfrm>
        </p:grpSpPr>
        <p:grpSp>
          <p:nvGrpSpPr>
            <p:cNvPr id="48" name="组合 47">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49" name="Text Box 18"/>
            <p:cNvSpPr txBox="1">
              <a:spLocks noChangeArrowheads="1"/>
            </p:cNvSpPr>
            <p:nvPr/>
          </p:nvSpPr>
          <p:spPr bwMode="auto">
            <a:xfrm>
              <a:off x="982707" y="1108371"/>
              <a:ext cx="2647939" cy="458430"/>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、信息抽取</a:t>
              </a:r>
            </a:p>
          </p:txBody>
        </p:sp>
      </p:grpSp>
      <p:sp>
        <p:nvSpPr>
          <p:cNvPr id="24" name="矩形 23"/>
          <p:cNvSpPr/>
          <p:nvPr/>
        </p:nvSpPr>
        <p:spPr>
          <a:xfrm>
            <a:off x="526009" y="1407705"/>
            <a:ext cx="8369109" cy="907364"/>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信息抽取</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是把文本里包含的信息进行结构化处理，变成表格一样的组织形式。输入信息抽取系统的是各种各样文档中的原始文本，输出的是固定格式的信息点。可以从指定文本范围中提取出时间、地点、人物、事件等重要信息，帮人们节省大量时间成本，提高效率。</a:t>
            </a:r>
            <a:r>
              <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2" name="矩形 1"/>
          <p:cNvSpPr/>
          <p:nvPr/>
        </p:nvSpPr>
        <p:spPr>
          <a:xfrm>
            <a:off x="692282" y="2350053"/>
            <a:ext cx="7994518" cy="623119"/>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例： 10月28日，AMD宣布斥资350亿美元收购FPGA芯片巨头赛灵思，这两家传了多年绯闻的芯片公司终于走到了一起。</a:t>
            </a:r>
          </a:p>
        </p:txBody>
      </p:sp>
      <p:graphicFrame>
        <p:nvGraphicFramePr>
          <p:cNvPr id="3" name="表格 2"/>
          <p:cNvGraphicFramePr>
            <a:graphicFrameLocks noGrp="1"/>
          </p:cNvGraphicFramePr>
          <p:nvPr>
            <p:extLst>
              <p:ext uri="{D42A27DB-BD31-4B8C-83A1-F6EECF244321}">
                <p14:modId xmlns:p14="http://schemas.microsoft.com/office/powerpoint/2010/main" val="1445699795"/>
              </p:ext>
            </p:extLst>
          </p:nvPr>
        </p:nvGraphicFramePr>
        <p:xfrm>
          <a:off x="4798932" y="3028576"/>
          <a:ext cx="2765996" cy="1646558"/>
        </p:xfrm>
        <a:graphic>
          <a:graphicData uri="http://schemas.openxmlformats.org/drawingml/2006/table">
            <a:tbl>
              <a:tblPr firstRow="1" firstCol="1" bandRow="1">
                <a:tableStyleId>{125E5076-3810-47DD-B79F-674D7AD40C01}</a:tableStyleId>
              </a:tblPr>
              <a:tblGrid>
                <a:gridCol w="1214108">
                  <a:extLst>
                    <a:ext uri="{9D8B030D-6E8A-4147-A177-3AD203B41FA5}">
                      <a16:colId xmlns:a16="http://schemas.microsoft.com/office/drawing/2014/main" val="708526855"/>
                    </a:ext>
                  </a:extLst>
                </a:gridCol>
                <a:gridCol w="1551888">
                  <a:extLst>
                    <a:ext uri="{9D8B030D-6E8A-4147-A177-3AD203B41FA5}">
                      <a16:colId xmlns:a16="http://schemas.microsoft.com/office/drawing/2014/main" val="4211841621"/>
                    </a:ext>
                  </a:extLst>
                </a:gridCol>
              </a:tblGrid>
              <a:tr h="267533">
                <a:tc gridSpan="2">
                  <a:txBody>
                    <a:bodyPr/>
                    <a:lstStyle/>
                    <a:p>
                      <a:pPr algn="ctr">
                        <a:lnSpc>
                          <a:spcPct val="120000"/>
                        </a:lnSpc>
                        <a:spcAft>
                          <a:spcPts val="0"/>
                        </a:spcAft>
                      </a:pPr>
                      <a:r>
                        <a:rPr lang="zh-CN" sz="1400" b="0" kern="100" dirty="0">
                          <a:effectLst/>
                          <a:latin typeface="楷体" panose="02010609060101010101" pitchFamily="49" charset="-122"/>
                          <a:ea typeface="楷体" panose="02010609060101010101" pitchFamily="49" charset="-122"/>
                        </a:rPr>
                        <a:t>抽取结果</a:t>
                      </a:r>
                    </a:p>
                  </a:txBody>
                  <a:tcPr marL="52786" marR="52786" marT="0" marB="0" anchor="ctr">
                    <a:lnB w="12700" cap="flat" cmpd="sng" algn="ctr">
                      <a:solidFill>
                        <a:schemeClr val="bg1">
                          <a:lumMod val="7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398962103"/>
                  </a:ext>
                </a:extLst>
              </a:tr>
              <a:tr h="267533">
                <a:tc>
                  <a:txBody>
                    <a:bodyPr/>
                    <a:lstStyle/>
                    <a:p>
                      <a:pPr algn="just">
                        <a:lnSpc>
                          <a:spcPct val="120000"/>
                        </a:lnSpc>
                        <a:spcAft>
                          <a:spcPts val="0"/>
                        </a:spcAft>
                      </a:pPr>
                      <a:r>
                        <a:rPr lang="zh-CN" sz="1400" b="0" kern="100">
                          <a:solidFill>
                            <a:srgbClr val="FFFF00"/>
                          </a:solidFill>
                          <a:effectLst/>
                          <a:latin typeface="楷体" panose="02010609060101010101" pitchFamily="49" charset="-122"/>
                          <a:ea typeface="楷体" panose="02010609060101010101" pitchFamily="49" charset="-122"/>
                        </a:rPr>
                        <a:t>事件： </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收购</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6100217"/>
                  </a:ext>
                </a:extLst>
              </a:tr>
              <a:tr h="288213">
                <a:tc>
                  <a:txBody>
                    <a:bodyPr/>
                    <a:lstStyle/>
                    <a:p>
                      <a:pPr algn="just">
                        <a:lnSpc>
                          <a:spcPct val="120000"/>
                        </a:lnSpc>
                        <a:spcAft>
                          <a:spcPts val="0"/>
                        </a:spcAft>
                      </a:pPr>
                      <a:r>
                        <a:rPr lang="zh-CN" sz="1400" b="0" kern="100" dirty="0">
                          <a:solidFill>
                            <a:srgbClr val="FFFF00"/>
                          </a:solidFill>
                          <a:effectLst/>
                          <a:latin typeface="楷体" panose="02010609060101010101" pitchFamily="49" charset="-122"/>
                          <a:ea typeface="楷体" panose="02010609060101010101" pitchFamily="49" charset="-122"/>
                        </a:rPr>
                        <a:t>时间</a:t>
                      </a:r>
                      <a:r>
                        <a:rPr lang="zh-CN" altLang="en-US" sz="1400" b="0" kern="100" dirty="0">
                          <a:solidFill>
                            <a:srgbClr val="FFFF00"/>
                          </a:solidFill>
                          <a:effectLst/>
                          <a:latin typeface="楷体" panose="02010609060101010101" pitchFamily="49" charset="-122"/>
                          <a:ea typeface="楷体" panose="02010609060101010101" pitchFamily="49" charset="-122"/>
                        </a:rPr>
                        <a:t>：</a:t>
                      </a:r>
                      <a:endParaRPr lang="zh-CN" sz="1400" b="0" kern="100" dirty="0">
                        <a:solidFill>
                          <a:srgbClr val="FFFF00"/>
                        </a:solidFill>
                        <a:effectLst/>
                        <a:latin typeface="楷体" panose="02010609060101010101" pitchFamily="49" charset="-122"/>
                        <a:ea typeface="楷体" panose="02010609060101010101" pitchFamily="49" charset="-122"/>
                      </a:endParaRP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2020</a:t>
                      </a:r>
                      <a:r>
                        <a:rPr lang="zh-CN" sz="1400" b="0" kern="100" dirty="0">
                          <a:effectLst/>
                          <a:latin typeface="楷体" panose="02010609060101010101" pitchFamily="49" charset="-122"/>
                          <a:ea typeface="楷体" panose="02010609060101010101" pitchFamily="49" charset="-122"/>
                        </a:rPr>
                        <a:t>年</a:t>
                      </a:r>
                      <a:r>
                        <a:rPr lang="en-US" sz="1400" b="0" kern="100" dirty="0">
                          <a:effectLst/>
                          <a:latin typeface="楷体" panose="02010609060101010101" pitchFamily="49" charset="-122"/>
                          <a:ea typeface="楷体" panose="02010609060101010101" pitchFamily="49" charset="-122"/>
                        </a:rPr>
                        <a:t>10</a:t>
                      </a:r>
                      <a:r>
                        <a:rPr lang="zh-CN" sz="1400" b="0" kern="100" dirty="0">
                          <a:effectLst/>
                          <a:latin typeface="楷体" panose="02010609060101010101" pitchFamily="49" charset="-122"/>
                          <a:ea typeface="楷体" panose="02010609060101010101" pitchFamily="49" charset="-122"/>
                        </a:rPr>
                        <a:t>月</a:t>
                      </a:r>
                      <a:r>
                        <a:rPr lang="en-US" sz="1400" b="0" kern="100" dirty="0">
                          <a:effectLst/>
                          <a:latin typeface="楷体" panose="02010609060101010101" pitchFamily="49" charset="-122"/>
                          <a:ea typeface="楷体" panose="02010609060101010101" pitchFamily="49" charset="-122"/>
                        </a:rPr>
                        <a:t>28</a:t>
                      </a:r>
                      <a:r>
                        <a:rPr lang="zh-CN" sz="1400" b="0" kern="100" dirty="0">
                          <a:effectLst/>
                          <a:latin typeface="楷体" panose="02010609060101010101" pitchFamily="49" charset="-122"/>
                          <a:ea typeface="楷体" panose="02010609060101010101" pitchFamily="49" charset="-122"/>
                        </a:rPr>
                        <a:t>日</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11001566"/>
                  </a:ext>
                </a:extLst>
              </a:tr>
              <a:tr h="267533">
                <a:tc>
                  <a:txBody>
                    <a:bodyPr/>
                    <a:lstStyle/>
                    <a:p>
                      <a:pPr algn="just">
                        <a:lnSpc>
                          <a:spcPct val="120000"/>
                        </a:lnSpc>
                        <a:spcAft>
                          <a:spcPts val="0"/>
                        </a:spcAft>
                      </a:pPr>
                      <a:r>
                        <a:rPr lang="zh-CN" sz="1400" b="0" kern="100" dirty="0">
                          <a:solidFill>
                            <a:srgbClr val="FFFF00"/>
                          </a:solidFill>
                          <a:effectLst/>
                          <a:latin typeface="楷体" panose="02010609060101010101" pitchFamily="49" charset="-122"/>
                          <a:ea typeface="楷体" panose="02010609060101010101" pitchFamily="49" charset="-122"/>
                        </a:rPr>
                        <a:t>收购者：</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AMD</a:t>
                      </a:r>
                      <a:endParaRPr 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4478619"/>
                  </a:ext>
                </a:extLst>
              </a:tr>
              <a:tr h="288213">
                <a:tc>
                  <a:txBody>
                    <a:bodyPr/>
                    <a:lstStyle/>
                    <a:p>
                      <a:pPr algn="just">
                        <a:lnSpc>
                          <a:spcPct val="120000"/>
                        </a:lnSpc>
                        <a:spcAft>
                          <a:spcPts val="0"/>
                        </a:spcAft>
                      </a:pPr>
                      <a:r>
                        <a:rPr lang="zh-CN" sz="1400" b="0" kern="100" dirty="0">
                          <a:solidFill>
                            <a:srgbClr val="FFFF00"/>
                          </a:solidFill>
                          <a:effectLst/>
                          <a:latin typeface="楷体" panose="02010609060101010101" pitchFamily="49" charset="-122"/>
                          <a:ea typeface="楷体" panose="02010609060101010101" pitchFamily="49" charset="-122"/>
                        </a:rPr>
                        <a:t>被收购者：</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赛灵思</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22737371"/>
                  </a:ext>
                </a:extLst>
              </a:tr>
              <a:tr h="267533">
                <a:tc>
                  <a:txBody>
                    <a:bodyPr/>
                    <a:lstStyle/>
                    <a:p>
                      <a:pPr algn="just">
                        <a:lnSpc>
                          <a:spcPct val="120000"/>
                        </a:lnSpc>
                        <a:spcAft>
                          <a:spcPts val="0"/>
                        </a:spcAft>
                      </a:pPr>
                      <a:r>
                        <a:rPr lang="zh-CN" sz="1400" b="0" kern="100" dirty="0">
                          <a:solidFill>
                            <a:srgbClr val="FFFF00"/>
                          </a:solidFill>
                          <a:effectLst/>
                          <a:latin typeface="楷体" panose="02010609060101010101" pitchFamily="49" charset="-122"/>
                          <a:ea typeface="楷体" panose="02010609060101010101" pitchFamily="49" charset="-122"/>
                        </a:rPr>
                        <a:t>收购金额：</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350</a:t>
                      </a:r>
                      <a:r>
                        <a:rPr lang="zh-CN" sz="1400" b="0" kern="100" dirty="0">
                          <a:effectLst/>
                          <a:latin typeface="楷体" panose="02010609060101010101" pitchFamily="49" charset="-122"/>
                          <a:ea typeface="楷体" panose="02010609060101010101" pitchFamily="49" charset="-122"/>
                        </a:rPr>
                        <a:t>亿美元</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3253153589"/>
                  </a:ext>
                </a:extLst>
              </a:tr>
            </a:tbl>
          </a:graphicData>
        </a:graphic>
      </p:graphicFrame>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101743709"/>
                  </p:ext>
                </p:extLst>
              </p:nvPr>
            </p:nvGraphicFramePr>
            <p:xfrm>
              <a:off x="860635" y="3015148"/>
              <a:ext cx="3304801" cy="1837142"/>
            </p:xfrm>
            <a:graphic>
              <a:graphicData uri="http://schemas.openxmlformats.org/drawingml/2006/table">
                <a:tbl>
                  <a:tblPr firstRow="1" firstCol="1" bandRow="1">
                    <a:tableStyleId>{125E5076-3810-47DD-B79F-674D7AD40C01}</a:tableStyleId>
                  </a:tblPr>
                  <a:tblGrid>
                    <a:gridCol w="1550088">
                      <a:extLst>
                        <a:ext uri="{9D8B030D-6E8A-4147-A177-3AD203B41FA5}">
                          <a16:colId xmlns:a16="http://schemas.microsoft.com/office/drawing/2014/main" val="2251247707"/>
                        </a:ext>
                      </a:extLst>
                    </a:gridCol>
                    <a:gridCol w="775664">
                      <a:extLst>
                        <a:ext uri="{9D8B030D-6E8A-4147-A177-3AD203B41FA5}">
                          <a16:colId xmlns:a16="http://schemas.microsoft.com/office/drawing/2014/main" val="2202362350"/>
                        </a:ext>
                      </a:extLst>
                    </a:gridCol>
                    <a:gridCol w="979049">
                      <a:extLst>
                        <a:ext uri="{9D8B030D-6E8A-4147-A177-3AD203B41FA5}">
                          <a16:colId xmlns:a16="http://schemas.microsoft.com/office/drawing/2014/main" val="4224882752"/>
                        </a:ext>
                      </a:extLst>
                    </a:gridCol>
                  </a:tblGrid>
                  <a:tr h="261929">
                    <a:tc>
                      <a:txBody>
                        <a:bodyPr/>
                        <a:lstStyle/>
                        <a:p>
                          <a:pPr algn="just">
                            <a:lnSpc>
                              <a:spcPct val="120000"/>
                            </a:lnSpc>
                            <a:spcAft>
                              <a:spcPts val="0"/>
                            </a:spcAft>
                          </a:pPr>
                          <a:r>
                            <a:rPr lang="zh-CN" sz="1400" b="0" kern="100">
                              <a:effectLst/>
                              <a:latin typeface="楷体" panose="02010609060101010101" pitchFamily="49" charset="-122"/>
                              <a:ea typeface="楷体" panose="02010609060101010101" pitchFamily="49" charset="-122"/>
                            </a:rPr>
                            <a:t>信息抽取子任务</a:t>
                          </a:r>
                        </a:p>
                      </a:txBody>
                      <a:tcPr marL="52786" marR="52786" marT="0" marB="0" anchor="ctr">
                        <a:lnR w="12700" cap="flat" cmpd="sng" algn="ctr">
                          <a:solidFill>
                            <a:schemeClr val="tx1">
                              <a:lumMod val="75000"/>
                              <a:lumOff val="2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gridSpan="2">
                      <a:txBody>
                        <a:bodyPr/>
                        <a:lstStyle/>
                        <a:p>
                          <a:pPr algn="ctr">
                            <a:lnSpc>
                              <a:spcPct val="120000"/>
                            </a:lnSpc>
                            <a:spcAft>
                              <a:spcPts val="0"/>
                            </a:spcAft>
                          </a:pPr>
                          <a:r>
                            <a:rPr lang="zh-CN" sz="1400" b="0" kern="100" dirty="0">
                              <a:effectLst/>
                              <a:latin typeface="楷体" panose="02010609060101010101" pitchFamily="49" charset="-122"/>
                              <a:ea typeface="楷体" panose="02010609060101010101" pitchFamily="49" charset="-122"/>
                            </a:rPr>
                            <a:t>抽取结果</a:t>
                          </a:r>
                        </a:p>
                      </a:txBody>
                      <a:tcPr marL="52786" marR="52786" marT="0" marB="0" anchor="ctr">
                        <a:lnL w="12700" cap="flat" cmpd="sng" algn="ctr">
                          <a:solidFill>
                            <a:schemeClr val="tx1">
                              <a:lumMod val="75000"/>
                              <a:lumOff val="2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984093547"/>
                      </a:ext>
                    </a:extLst>
                  </a:tr>
                  <a:tr h="261929">
                    <a:tc rowSpan="2">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实体抽取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just" defTabSz="890900" rtl="0" eaLnBrk="1" fontAlgn="auto" latinLnBrk="0" hangingPunct="1">
                            <a:lnSpc>
                              <a:spcPct val="120000"/>
                            </a:lnSpc>
                            <a:spcBef>
                              <a:spcPts val="0"/>
                            </a:spcBef>
                            <a:spcAft>
                              <a:spcPts val="0"/>
                            </a:spcAft>
                            <a:buClrTx/>
                            <a:buSzTx/>
                            <a:buFontTx/>
                            <a:buNone/>
                            <a:tabLst/>
                            <a:defRPr/>
                          </a:pPr>
                          <a:r>
                            <a:rPr lang="zh-CN" altLang="zh-CN" sz="1400" b="0" kern="100" dirty="0">
                              <a:effectLst/>
                              <a:latin typeface="楷体" panose="02010609060101010101" pitchFamily="49" charset="-122"/>
                              <a:ea typeface="楷体" panose="02010609060101010101" pitchFamily="49" charset="-122"/>
                            </a:rPr>
                            <a:t>公司名</a:t>
                          </a:r>
                          <a:r>
                            <a:rPr lang="en-US" altLang="zh-CN" sz="1400" b="0" kern="100" dirty="0">
                              <a:effectLst/>
                              <a:latin typeface="楷体" panose="02010609060101010101" pitchFamily="49" charset="-122"/>
                              <a:ea typeface="楷体" panose="02010609060101010101" pitchFamily="49" charset="-122"/>
                            </a:rPr>
                            <a:t>:    </a:t>
                          </a:r>
                          <a:endParaRPr lang="zh-CN" alt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AMD</a:t>
                          </a:r>
                          <a:endParaRPr 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11427707"/>
                      </a:ext>
                    </a:extLst>
                  </a:tr>
                  <a:tr h="261929">
                    <a:tc vMerge="1">
                      <a:txBody>
                        <a:bodyPr/>
                        <a:lstStyle/>
                        <a:p>
                          <a:endParaRPr lang="zh-CN" altLang="en-US"/>
                        </a:p>
                      </a:txBody>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公司名</a:t>
                          </a:r>
                          <a:r>
                            <a:rPr lang="en-US" altLang="zh-CN" sz="1400" b="0" kern="100" dirty="0">
                              <a:effectLst/>
                              <a:latin typeface="楷体" panose="02010609060101010101" pitchFamily="49" charset="-122"/>
                              <a:ea typeface="楷体" panose="02010609060101010101" pitchFamily="49" charset="-122"/>
                            </a:rPr>
                            <a:t>:   </a:t>
                          </a:r>
                          <a:r>
                            <a:rPr lang="zh-CN" sz="1400" b="0" kern="100" dirty="0">
                              <a:effectLst/>
                              <a:latin typeface="楷体" panose="02010609060101010101" pitchFamily="49" charset="-122"/>
                              <a:ea typeface="楷体" panose="02010609060101010101" pitchFamily="49" charset="-122"/>
                            </a:rPr>
                            <a:t> </a:t>
                          </a: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赛灵思</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8777748"/>
                      </a:ext>
                    </a:extLst>
                  </a:tr>
                  <a:tr h="302841">
                    <a:tc>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关系抽取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赛灵思</a:t>
                          </a: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 </a:t>
                          </a:r>
                          <a14:m>
                            <m:oMath xmlns:m="http://schemas.openxmlformats.org/officeDocument/2006/math">
                              <m:box>
                                <m:boxPr>
                                  <m:ctrlPr>
                                    <a:rPr lang="zh-CN" sz="900" b="0" i="1" kern="100">
                                      <a:effectLst/>
                                      <a:latin typeface="Cambria Math" panose="02040503050406030204" pitchFamily="18" charset="0"/>
                                    </a:rPr>
                                  </m:ctrlPr>
                                </m:boxPr>
                                <m:e>
                                  <m:groupChr>
                                    <m:groupChrPr>
                                      <m:chr m:val="⇒"/>
                                      <m:vertJc m:val="bot"/>
                                      <m:ctrlPr>
                                        <a:rPr lang="zh-CN" sz="900" b="0" i="1" kern="100">
                                          <a:effectLst/>
                                          <a:latin typeface="Cambria Math" panose="02040503050406030204" pitchFamily="18" charset="0"/>
                                        </a:rPr>
                                      </m:ctrlPr>
                                    </m:groupChrPr>
                                    <m:e>
                                      <m:r>
                                        <a:rPr lang="zh-CN" altLang="en-US" sz="900" b="0" kern="100">
                                          <a:effectLst/>
                                          <a:latin typeface="Cambria Math" panose="02040503050406030204" pitchFamily="18" charset="0"/>
                                        </a:rPr>
                                        <m:t>从属</m:t>
                                      </m:r>
                                    </m:e>
                                  </m:groupChr>
                                </m:e>
                              </m:box>
                            </m:oMath>
                          </a14:m>
                          <a:r>
                            <a:rPr lang="en-US" sz="1200" b="0" kern="100" dirty="0">
                              <a:effectLst/>
                              <a:latin typeface="楷体" panose="02010609060101010101" pitchFamily="49" charset="-122"/>
                              <a:ea typeface="楷体" panose="02010609060101010101" pitchFamily="49" charset="-122"/>
                            </a:rPr>
                            <a:t>  </a:t>
                          </a:r>
                          <a:r>
                            <a:rPr lang="en-US" sz="1400" b="0" kern="100" dirty="0">
                              <a:effectLst/>
                              <a:latin typeface="楷体" panose="02010609060101010101" pitchFamily="49" charset="-122"/>
                              <a:ea typeface="楷体" panose="02010609060101010101" pitchFamily="49" charset="-122"/>
                            </a:rPr>
                            <a:t>AMD</a:t>
                          </a:r>
                          <a:endParaRPr 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80802503"/>
                      </a:ext>
                    </a:extLst>
                  </a:tr>
                  <a:tr h="261929">
                    <a:tc>
                      <a:txBody>
                        <a:bodyPr/>
                        <a:lstStyle/>
                        <a:p>
                          <a:pPr algn="ctr">
                            <a:lnSpc>
                              <a:spcPct val="120000"/>
                            </a:lnSpc>
                            <a:spcAft>
                              <a:spcPts val="0"/>
                            </a:spcAft>
                          </a:pPr>
                          <a:r>
                            <a:rPr lang="zh-CN" sz="1400" b="0" kern="100" dirty="0">
                              <a:effectLst/>
                              <a:latin typeface="楷体" panose="02010609060101010101" pitchFamily="49" charset="-122"/>
                              <a:ea typeface="楷体" panose="02010609060101010101" pitchFamily="49" charset="-122"/>
                            </a:rPr>
                            <a:t>时间表达式抽取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gridSpan="2">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10</a:t>
                          </a:r>
                          <a:r>
                            <a:rPr lang="zh-CN" sz="1400" b="0" kern="100" dirty="0">
                              <a:effectLst/>
                              <a:latin typeface="楷体" panose="02010609060101010101" pitchFamily="49" charset="-122"/>
                              <a:ea typeface="楷体" panose="02010609060101010101" pitchFamily="49" charset="-122"/>
                            </a:rPr>
                            <a:t>月</a:t>
                          </a:r>
                          <a:r>
                            <a:rPr lang="en-US" sz="1400" b="0" kern="100" dirty="0">
                              <a:effectLst/>
                              <a:latin typeface="楷体" panose="02010609060101010101" pitchFamily="49" charset="-122"/>
                              <a:ea typeface="楷体" panose="02010609060101010101" pitchFamily="49" charset="-122"/>
                            </a:rPr>
                            <a:t>28</a:t>
                          </a:r>
                          <a:r>
                            <a:rPr lang="zh-CN" sz="1400" b="0" kern="100" dirty="0">
                              <a:effectLst/>
                              <a:latin typeface="楷体" panose="02010609060101010101" pitchFamily="49" charset="-122"/>
                              <a:ea typeface="楷体" panose="02010609060101010101" pitchFamily="49" charset="-122"/>
                            </a:rPr>
                            <a:t>日</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912191263"/>
                      </a:ext>
                    </a:extLst>
                  </a:tr>
                  <a:tr h="486585">
                    <a:tc>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时间表达式归一化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2">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2020</a:t>
                          </a:r>
                          <a:r>
                            <a:rPr lang="zh-CN" sz="1400" b="0" kern="100" dirty="0">
                              <a:effectLst/>
                              <a:latin typeface="楷体" panose="02010609060101010101" pitchFamily="49" charset="-122"/>
                              <a:ea typeface="楷体" panose="02010609060101010101" pitchFamily="49" charset="-122"/>
                            </a:rPr>
                            <a:t>年</a:t>
                          </a:r>
                          <a:r>
                            <a:rPr lang="en-US" sz="1400" b="0" kern="100" dirty="0">
                              <a:effectLst/>
                              <a:latin typeface="楷体" panose="02010609060101010101" pitchFamily="49" charset="-122"/>
                              <a:ea typeface="楷体" panose="02010609060101010101" pitchFamily="49" charset="-122"/>
                            </a:rPr>
                            <a:t>10</a:t>
                          </a:r>
                          <a:r>
                            <a:rPr lang="zh-CN" sz="1400" b="0" kern="100" dirty="0">
                              <a:effectLst/>
                              <a:latin typeface="楷体" panose="02010609060101010101" pitchFamily="49" charset="-122"/>
                              <a:ea typeface="楷体" panose="02010609060101010101" pitchFamily="49" charset="-122"/>
                            </a:rPr>
                            <a:t>月</a:t>
                          </a:r>
                          <a:r>
                            <a:rPr lang="en-US" sz="1400" b="0" kern="100" dirty="0">
                              <a:effectLst/>
                              <a:latin typeface="楷体" panose="02010609060101010101" pitchFamily="49" charset="-122"/>
                              <a:ea typeface="楷体" panose="02010609060101010101" pitchFamily="49" charset="-122"/>
                            </a:rPr>
                            <a:t>28</a:t>
                          </a:r>
                          <a:r>
                            <a:rPr lang="zh-CN" sz="1400" b="0" kern="100" dirty="0">
                              <a:effectLst/>
                              <a:latin typeface="楷体" panose="02010609060101010101" pitchFamily="49" charset="-122"/>
                              <a:ea typeface="楷体" panose="02010609060101010101" pitchFamily="49" charset="-122"/>
                            </a:rPr>
                            <a:t>日</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2574862195"/>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101743709"/>
                  </p:ext>
                </p:extLst>
              </p:nvPr>
            </p:nvGraphicFramePr>
            <p:xfrm>
              <a:off x="860635" y="3015148"/>
              <a:ext cx="3304801" cy="1837142"/>
            </p:xfrm>
            <a:graphic>
              <a:graphicData uri="http://schemas.openxmlformats.org/drawingml/2006/table">
                <a:tbl>
                  <a:tblPr firstRow="1" firstCol="1" bandRow="1">
                    <a:tableStyleId>{125E5076-3810-47DD-B79F-674D7AD40C01}</a:tableStyleId>
                  </a:tblPr>
                  <a:tblGrid>
                    <a:gridCol w="1550088">
                      <a:extLst>
                        <a:ext uri="{9D8B030D-6E8A-4147-A177-3AD203B41FA5}">
                          <a16:colId xmlns:a16="http://schemas.microsoft.com/office/drawing/2014/main" val="2251247707"/>
                        </a:ext>
                      </a:extLst>
                    </a:gridCol>
                    <a:gridCol w="775664">
                      <a:extLst>
                        <a:ext uri="{9D8B030D-6E8A-4147-A177-3AD203B41FA5}">
                          <a16:colId xmlns:a16="http://schemas.microsoft.com/office/drawing/2014/main" val="2202362350"/>
                        </a:ext>
                      </a:extLst>
                    </a:gridCol>
                    <a:gridCol w="979049">
                      <a:extLst>
                        <a:ext uri="{9D8B030D-6E8A-4147-A177-3AD203B41FA5}">
                          <a16:colId xmlns:a16="http://schemas.microsoft.com/office/drawing/2014/main" val="4224882752"/>
                        </a:ext>
                      </a:extLst>
                    </a:gridCol>
                  </a:tblGrid>
                  <a:tr h="261929">
                    <a:tc>
                      <a:txBody>
                        <a:bodyPr/>
                        <a:lstStyle/>
                        <a:p>
                          <a:pPr algn="just">
                            <a:lnSpc>
                              <a:spcPct val="120000"/>
                            </a:lnSpc>
                            <a:spcAft>
                              <a:spcPts val="0"/>
                            </a:spcAft>
                          </a:pPr>
                          <a:r>
                            <a:rPr lang="zh-CN" sz="1400" b="0" kern="100">
                              <a:effectLst/>
                              <a:latin typeface="楷体" panose="02010609060101010101" pitchFamily="49" charset="-122"/>
                              <a:ea typeface="楷体" panose="02010609060101010101" pitchFamily="49" charset="-122"/>
                            </a:rPr>
                            <a:t>信息抽取子任务</a:t>
                          </a:r>
                        </a:p>
                      </a:txBody>
                      <a:tcPr marL="52786" marR="52786" marT="0" marB="0" anchor="ctr">
                        <a:lnR w="12700" cap="flat" cmpd="sng" algn="ctr">
                          <a:solidFill>
                            <a:schemeClr val="tx1">
                              <a:lumMod val="75000"/>
                              <a:lumOff val="2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tcPr>
                    </a:tc>
                    <a:tc gridSpan="2">
                      <a:txBody>
                        <a:bodyPr/>
                        <a:lstStyle/>
                        <a:p>
                          <a:pPr algn="ctr">
                            <a:lnSpc>
                              <a:spcPct val="120000"/>
                            </a:lnSpc>
                            <a:spcAft>
                              <a:spcPts val="0"/>
                            </a:spcAft>
                          </a:pPr>
                          <a:r>
                            <a:rPr lang="zh-CN" sz="1400" b="0" kern="100" dirty="0">
                              <a:effectLst/>
                              <a:latin typeface="楷体" panose="02010609060101010101" pitchFamily="49" charset="-122"/>
                              <a:ea typeface="楷体" panose="02010609060101010101" pitchFamily="49" charset="-122"/>
                            </a:rPr>
                            <a:t>抽取结果</a:t>
                          </a:r>
                        </a:p>
                      </a:txBody>
                      <a:tcPr marL="52786" marR="52786" marT="0" marB="0" anchor="ctr">
                        <a:lnL w="12700" cap="flat" cmpd="sng" algn="ctr">
                          <a:solidFill>
                            <a:schemeClr val="tx1">
                              <a:lumMod val="75000"/>
                              <a:lumOff val="2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984093547"/>
                      </a:ext>
                    </a:extLst>
                  </a:tr>
                  <a:tr h="261929">
                    <a:tc rowSpan="2">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实体抽取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indent="0" algn="just" defTabSz="890900" rtl="0" eaLnBrk="1" fontAlgn="auto" latinLnBrk="0" hangingPunct="1">
                            <a:lnSpc>
                              <a:spcPct val="120000"/>
                            </a:lnSpc>
                            <a:spcBef>
                              <a:spcPts val="0"/>
                            </a:spcBef>
                            <a:spcAft>
                              <a:spcPts val="0"/>
                            </a:spcAft>
                            <a:buClrTx/>
                            <a:buSzTx/>
                            <a:buFontTx/>
                            <a:buNone/>
                            <a:tabLst/>
                            <a:defRPr/>
                          </a:pPr>
                          <a:r>
                            <a:rPr lang="zh-CN" altLang="zh-CN" sz="1400" b="0" kern="100" dirty="0">
                              <a:effectLst/>
                              <a:latin typeface="楷体" panose="02010609060101010101" pitchFamily="49" charset="-122"/>
                              <a:ea typeface="楷体" panose="02010609060101010101" pitchFamily="49" charset="-122"/>
                            </a:rPr>
                            <a:t>公司名</a:t>
                          </a:r>
                          <a:r>
                            <a:rPr lang="en-US" altLang="zh-CN" sz="1400" b="0" kern="100" dirty="0">
                              <a:effectLst/>
                              <a:latin typeface="楷体" panose="02010609060101010101" pitchFamily="49" charset="-122"/>
                              <a:ea typeface="楷体" panose="02010609060101010101" pitchFamily="49" charset="-122"/>
                            </a:rPr>
                            <a:t>:    </a:t>
                          </a:r>
                          <a:endParaRPr lang="zh-CN" alt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AMD</a:t>
                          </a:r>
                          <a:endParaRPr lang="zh-CN" sz="1400" b="0" kern="100" dirty="0">
                            <a:effectLst/>
                            <a:latin typeface="楷体" panose="02010609060101010101" pitchFamily="49" charset="-122"/>
                            <a:ea typeface="楷体" panose="02010609060101010101" pitchFamily="49" charset="-122"/>
                          </a:endParaRP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11427707"/>
                      </a:ext>
                    </a:extLst>
                  </a:tr>
                  <a:tr h="261929">
                    <a:tc vMerge="1">
                      <a:txBody>
                        <a:bodyPr/>
                        <a:lstStyle/>
                        <a:p>
                          <a:endParaRPr lang="zh-CN" altLang="en-US"/>
                        </a:p>
                      </a:txBody>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公司名</a:t>
                          </a:r>
                          <a:r>
                            <a:rPr lang="en-US" altLang="zh-CN" sz="1400" b="0" kern="100" dirty="0">
                              <a:effectLst/>
                              <a:latin typeface="楷体" panose="02010609060101010101" pitchFamily="49" charset="-122"/>
                              <a:ea typeface="楷体" panose="02010609060101010101" pitchFamily="49" charset="-122"/>
                            </a:rPr>
                            <a:t>:   </a:t>
                          </a:r>
                          <a:r>
                            <a:rPr lang="zh-CN" sz="1400" b="0" kern="100" dirty="0">
                              <a:effectLst/>
                              <a:latin typeface="楷体" panose="02010609060101010101" pitchFamily="49" charset="-122"/>
                              <a:ea typeface="楷体" panose="02010609060101010101" pitchFamily="49" charset="-122"/>
                            </a:rPr>
                            <a:t> </a:t>
                          </a: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赛灵思</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8777748"/>
                      </a:ext>
                    </a:extLst>
                  </a:tr>
                  <a:tr h="302841">
                    <a:tc>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关系抽取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just">
                            <a:lnSpc>
                              <a:spcPct val="120000"/>
                            </a:lnSpc>
                            <a:spcAft>
                              <a:spcPts val="0"/>
                            </a:spcAft>
                          </a:pPr>
                          <a:r>
                            <a:rPr lang="zh-CN" sz="1400" b="0" kern="100" dirty="0">
                              <a:effectLst/>
                              <a:latin typeface="楷体" panose="02010609060101010101" pitchFamily="49" charset="-122"/>
                              <a:ea typeface="楷体" panose="02010609060101010101" pitchFamily="49" charset="-122"/>
                            </a:rPr>
                            <a:t>赛灵思</a:t>
                          </a:r>
                        </a:p>
                      </a:txBody>
                      <a:tcPr marL="52786" marR="5278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zh-CN"/>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blipFill>
                          <a:blip r:embed="rId3"/>
                          <a:stretch>
                            <a:fillRect l="-237267" t="-264000" r="-621" b="-250000"/>
                          </a:stretch>
                        </a:blipFill>
                      </a:tcPr>
                    </a:tc>
                    <a:extLst>
                      <a:ext uri="{0D108BD9-81ED-4DB2-BD59-A6C34878D82A}">
                        <a16:rowId xmlns:a16="http://schemas.microsoft.com/office/drawing/2014/main" val="1480802503"/>
                      </a:ext>
                    </a:extLst>
                  </a:tr>
                  <a:tr h="261929">
                    <a:tc>
                      <a:txBody>
                        <a:bodyPr/>
                        <a:lstStyle/>
                        <a:p>
                          <a:pPr algn="ctr">
                            <a:lnSpc>
                              <a:spcPct val="120000"/>
                            </a:lnSpc>
                            <a:spcAft>
                              <a:spcPts val="0"/>
                            </a:spcAft>
                          </a:pPr>
                          <a:r>
                            <a:rPr lang="zh-CN" sz="1400" b="0" kern="100" dirty="0">
                              <a:effectLst/>
                              <a:latin typeface="楷体" panose="02010609060101010101" pitchFamily="49" charset="-122"/>
                              <a:ea typeface="楷体" panose="02010609060101010101" pitchFamily="49" charset="-122"/>
                            </a:rPr>
                            <a:t>时间表达式抽取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gridSpan="2">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10</a:t>
                          </a:r>
                          <a:r>
                            <a:rPr lang="zh-CN" sz="1400" b="0" kern="100" dirty="0">
                              <a:effectLst/>
                              <a:latin typeface="楷体" panose="02010609060101010101" pitchFamily="49" charset="-122"/>
                              <a:ea typeface="楷体" panose="02010609060101010101" pitchFamily="49" charset="-122"/>
                            </a:rPr>
                            <a:t>月</a:t>
                          </a:r>
                          <a:r>
                            <a:rPr lang="en-US" sz="1400" b="0" kern="100" dirty="0">
                              <a:effectLst/>
                              <a:latin typeface="楷体" panose="02010609060101010101" pitchFamily="49" charset="-122"/>
                              <a:ea typeface="楷体" panose="02010609060101010101" pitchFamily="49" charset="-122"/>
                            </a:rPr>
                            <a:t>28</a:t>
                          </a:r>
                          <a:r>
                            <a:rPr lang="zh-CN" sz="1400" b="0" kern="100" dirty="0">
                              <a:effectLst/>
                              <a:latin typeface="楷体" panose="02010609060101010101" pitchFamily="49" charset="-122"/>
                              <a:ea typeface="楷体" panose="02010609060101010101" pitchFamily="49" charset="-122"/>
                            </a:rPr>
                            <a:t>日</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912191263"/>
                      </a:ext>
                    </a:extLst>
                  </a:tr>
                  <a:tr h="486585">
                    <a:tc>
                      <a:txBody>
                        <a:bodyPr/>
                        <a:lstStyle/>
                        <a:p>
                          <a:pPr algn="ctr">
                            <a:lnSpc>
                              <a:spcPct val="120000"/>
                            </a:lnSpc>
                            <a:spcAft>
                              <a:spcPts val="0"/>
                            </a:spcAft>
                          </a:pPr>
                          <a:r>
                            <a:rPr lang="zh-CN" sz="1400" b="0" kern="100">
                              <a:effectLst/>
                              <a:latin typeface="楷体" panose="02010609060101010101" pitchFamily="49" charset="-122"/>
                              <a:ea typeface="楷体" panose="02010609060101010101" pitchFamily="49" charset="-122"/>
                            </a:rPr>
                            <a:t>时间表达式归一化</a:t>
                          </a:r>
                        </a:p>
                      </a:txBody>
                      <a:tcPr marL="52786" marR="52786" marT="0" marB="0"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tcPr>
                    </a:tc>
                    <a:tc gridSpan="2">
                      <a:txBody>
                        <a:bodyPr/>
                        <a:lstStyle/>
                        <a:p>
                          <a:pPr algn="just">
                            <a:lnSpc>
                              <a:spcPct val="120000"/>
                            </a:lnSpc>
                            <a:spcAft>
                              <a:spcPts val="0"/>
                            </a:spcAft>
                          </a:pPr>
                          <a:r>
                            <a:rPr lang="en-US" sz="1400" b="0" kern="100" dirty="0">
                              <a:effectLst/>
                              <a:latin typeface="楷体" panose="02010609060101010101" pitchFamily="49" charset="-122"/>
                              <a:ea typeface="楷体" panose="02010609060101010101" pitchFamily="49" charset="-122"/>
                            </a:rPr>
                            <a:t>2020</a:t>
                          </a:r>
                          <a:r>
                            <a:rPr lang="zh-CN" sz="1400" b="0" kern="100" dirty="0">
                              <a:effectLst/>
                              <a:latin typeface="楷体" panose="02010609060101010101" pitchFamily="49" charset="-122"/>
                              <a:ea typeface="楷体" panose="02010609060101010101" pitchFamily="49" charset="-122"/>
                            </a:rPr>
                            <a:t>年</a:t>
                          </a:r>
                          <a:r>
                            <a:rPr lang="en-US" sz="1400" b="0" kern="100" dirty="0">
                              <a:effectLst/>
                              <a:latin typeface="楷体" panose="02010609060101010101" pitchFamily="49" charset="-122"/>
                              <a:ea typeface="楷体" panose="02010609060101010101" pitchFamily="49" charset="-122"/>
                            </a:rPr>
                            <a:t>10</a:t>
                          </a:r>
                          <a:r>
                            <a:rPr lang="zh-CN" sz="1400" b="0" kern="100" dirty="0">
                              <a:effectLst/>
                              <a:latin typeface="楷体" panose="02010609060101010101" pitchFamily="49" charset="-122"/>
                              <a:ea typeface="楷体" panose="02010609060101010101" pitchFamily="49" charset="-122"/>
                            </a:rPr>
                            <a:t>月</a:t>
                          </a:r>
                          <a:r>
                            <a:rPr lang="en-US" sz="1400" b="0" kern="100" dirty="0">
                              <a:effectLst/>
                              <a:latin typeface="楷体" panose="02010609060101010101" pitchFamily="49" charset="-122"/>
                              <a:ea typeface="楷体" panose="02010609060101010101" pitchFamily="49" charset="-122"/>
                            </a:rPr>
                            <a:t>28</a:t>
                          </a:r>
                          <a:r>
                            <a:rPr lang="zh-CN" sz="1400" b="0" kern="100" dirty="0">
                              <a:effectLst/>
                              <a:latin typeface="楷体" panose="02010609060101010101" pitchFamily="49" charset="-122"/>
                              <a:ea typeface="楷体" panose="02010609060101010101" pitchFamily="49" charset="-122"/>
                            </a:rPr>
                            <a:t>日</a:t>
                          </a:r>
                        </a:p>
                      </a:txBody>
                      <a:tcPr marL="52786" marR="52786" marT="0" marB="0"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2574862195"/>
                      </a:ext>
                    </a:extLst>
                  </a:tr>
                </a:tbl>
              </a:graphicData>
            </a:graphic>
          </p:graphicFrame>
        </mc:Fallback>
      </mc:AlternateContent>
      <p:sp>
        <p:nvSpPr>
          <p:cNvPr id="20" name="右箭头 19"/>
          <p:cNvSpPr/>
          <p:nvPr/>
        </p:nvSpPr>
        <p:spPr>
          <a:xfrm>
            <a:off x="4281516" y="3778778"/>
            <a:ext cx="401334" cy="277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1"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E078D706-7DC8-D9D5-0FE9-7BE527003279}"/>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6" name="组合 8">
            <a:extLst>
              <a:ext uri="{FF2B5EF4-FFF2-40B4-BE49-F238E27FC236}">
                <a16:creationId xmlns:a16="http://schemas.microsoft.com/office/drawing/2014/main" id="{BCC9AD44-3669-7A78-EB2A-0A5C170E4A1A}"/>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7" name="燕尾形 11">
              <a:extLst>
                <a:ext uri="{FF2B5EF4-FFF2-40B4-BE49-F238E27FC236}">
                  <a16:creationId xmlns:a16="http://schemas.microsoft.com/office/drawing/2014/main" id="{7CA9C1C7-A208-E2EC-4399-808C5588AC1C}"/>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燕尾形 12">
              <a:extLst>
                <a:ext uri="{FF2B5EF4-FFF2-40B4-BE49-F238E27FC236}">
                  <a16:creationId xmlns:a16="http://schemas.microsoft.com/office/drawing/2014/main" id="{911063E3-272F-02B6-F7AE-BC4E8D9DDA07}"/>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0076847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AC4BA5B9-EC18-BFC1-8382-D485F8896ABF}"/>
              </a:ext>
            </a:extLst>
          </p:cNvPr>
          <p:cNvSpPr/>
          <p:nvPr/>
        </p:nvSpPr>
        <p:spPr>
          <a:xfrm>
            <a:off x="1138250" y="2919204"/>
            <a:ext cx="6030953" cy="2100232"/>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schemeClr val="tx1"/>
              </a:solidFill>
              <a:effectLst/>
              <a:uLnTx/>
              <a:uFillTx/>
              <a:latin typeface="印品黑体" panose="00000500000000000000" pitchFamily="2" charset="-122"/>
              <a:ea typeface="等线" panose="02010600030101010101" pitchFamily="2" charset="-122"/>
              <a:cs typeface="+mn-cs"/>
            </a:endParaRPr>
          </a:p>
        </p:txBody>
      </p:sp>
      <p:grpSp>
        <p:nvGrpSpPr>
          <p:cNvPr id="46" name="组合 45">
            <a:extLst>
              <a:ext uri="{FF2B5EF4-FFF2-40B4-BE49-F238E27FC236}">
                <a16:creationId xmlns:a16="http://schemas.microsoft.com/office/drawing/2014/main" id="{6CCD13F5-854F-169A-FE5A-9E9755D7EDB7}"/>
              </a:ext>
            </a:extLst>
          </p:cNvPr>
          <p:cNvGrpSpPr/>
          <p:nvPr/>
        </p:nvGrpSpPr>
        <p:grpSpPr>
          <a:xfrm>
            <a:off x="470583" y="823685"/>
            <a:ext cx="2161558" cy="400544"/>
            <a:chOff x="838537" y="1063625"/>
            <a:chExt cx="3024783" cy="520388"/>
          </a:xfrm>
        </p:grpSpPr>
        <p:grpSp>
          <p:nvGrpSpPr>
            <p:cNvPr id="48" name="组合 47">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49" name="Text Box 18"/>
            <p:cNvSpPr txBox="1">
              <a:spLocks noChangeArrowheads="1"/>
            </p:cNvSpPr>
            <p:nvPr/>
          </p:nvSpPr>
          <p:spPr bwMode="auto">
            <a:xfrm>
              <a:off x="982707" y="1108371"/>
              <a:ext cx="2647939" cy="458429"/>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4</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、文本情感分析</a:t>
              </a:r>
            </a:p>
          </p:txBody>
        </p:sp>
      </p:grpSp>
      <p:sp>
        <p:nvSpPr>
          <p:cNvPr id="24" name="矩形 23"/>
          <p:cNvSpPr/>
          <p:nvPr/>
        </p:nvSpPr>
        <p:spPr>
          <a:xfrm>
            <a:off x="526009" y="1407704"/>
            <a:ext cx="8369109" cy="1475853"/>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文本情感分析</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又称意见挖掘、倾向性分析，是对带有情感色彩的主观性文本进行分析、处理、归纳和推理的过程。互联网</a:t>
            </a:r>
            <a:r>
              <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如博客和论坛以及社会服务网络如大众点评</a:t>
            </a:r>
            <a:r>
              <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上产生了大量的用户参与的、对于诸如人物、事件、产品等有价值的评论信息。</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网络管理员可以通过浏览这些主观色彩的评论来了解大众舆论对于某一事件的看法</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企业可以分析消费者对产品的反馈信息，以便作出反馈或改进</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21" name="图片 20"/>
          <p:cNvPicPr>
            <a:picLocks noChangeAspect="1"/>
          </p:cNvPicPr>
          <p:nvPr/>
        </p:nvPicPr>
        <p:blipFill>
          <a:blip r:embed="rId3"/>
          <a:stretch>
            <a:fillRect/>
          </a:stretch>
        </p:blipFill>
        <p:spPr>
          <a:xfrm>
            <a:off x="1341499" y="3136751"/>
            <a:ext cx="5630510" cy="765189"/>
          </a:xfrm>
          <a:prstGeom prst="rect">
            <a:avLst/>
          </a:prstGeom>
          <a:ln>
            <a:solidFill>
              <a:schemeClr val="accent1"/>
            </a:solidFill>
          </a:ln>
        </p:spPr>
      </p:pic>
      <p:pic>
        <p:nvPicPr>
          <p:cNvPr id="22" name="图片 21"/>
          <p:cNvPicPr>
            <a:picLocks noChangeAspect="1"/>
          </p:cNvPicPr>
          <p:nvPr/>
        </p:nvPicPr>
        <p:blipFill>
          <a:blip r:embed="rId4"/>
          <a:stretch>
            <a:fillRect/>
          </a:stretch>
        </p:blipFill>
        <p:spPr>
          <a:xfrm>
            <a:off x="1341499" y="3985698"/>
            <a:ext cx="5630510" cy="813784"/>
          </a:xfrm>
          <a:prstGeom prst="rect">
            <a:avLst/>
          </a:prstGeom>
          <a:ln>
            <a:solidFill>
              <a:schemeClr val="accent1"/>
            </a:solidFill>
          </a:ln>
        </p:spPr>
      </p:pic>
      <p:sp>
        <p:nvSpPr>
          <p:cNvPr id="2" name="矩形 1">
            <a:extLst>
              <a:ext uri="{FF2B5EF4-FFF2-40B4-BE49-F238E27FC236}">
                <a16:creationId xmlns:a16="http://schemas.microsoft.com/office/drawing/2014/main" id="{4E04920D-AE3F-E977-0B6A-77BC5FE70B04}"/>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3" name="组合 8">
            <a:extLst>
              <a:ext uri="{FF2B5EF4-FFF2-40B4-BE49-F238E27FC236}">
                <a16:creationId xmlns:a16="http://schemas.microsoft.com/office/drawing/2014/main" id="{818B5701-32CA-BEE1-9CB0-08CF29A15A80}"/>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66FB1D8D-53BA-8C45-F950-93BD49FFE357}"/>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05829C58-BA29-A0D6-B193-CA6427EA07B9}"/>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3092673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6CCD13F5-854F-169A-FE5A-9E9755D7EDB7}"/>
              </a:ext>
            </a:extLst>
          </p:cNvPr>
          <p:cNvGrpSpPr/>
          <p:nvPr/>
        </p:nvGrpSpPr>
        <p:grpSpPr>
          <a:xfrm>
            <a:off x="470583" y="823683"/>
            <a:ext cx="2161558" cy="400543"/>
            <a:chOff x="838537" y="1063625"/>
            <a:chExt cx="3024783" cy="520388"/>
          </a:xfrm>
        </p:grpSpPr>
        <p:grpSp>
          <p:nvGrpSpPr>
            <p:cNvPr id="48" name="组合 47">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49" name="Text Box 18"/>
            <p:cNvSpPr txBox="1">
              <a:spLocks noChangeArrowheads="1"/>
            </p:cNvSpPr>
            <p:nvPr/>
          </p:nvSpPr>
          <p:spPr bwMode="auto">
            <a:xfrm>
              <a:off x="982707" y="1108371"/>
              <a:ext cx="2647939" cy="458430"/>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5</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、智能问答</a:t>
              </a:r>
            </a:p>
          </p:txBody>
        </p:sp>
      </p:grpSp>
      <p:sp>
        <p:nvSpPr>
          <p:cNvPr id="24" name="矩形 23"/>
          <p:cNvSpPr/>
          <p:nvPr/>
        </p:nvSpPr>
        <p:spPr>
          <a:xfrm>
            <a:off x="526009" y="1407704"/>
            <a:ext cx="8369109" cy="1191608"/>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智能问答系统</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以一问一答形式，精确地定位网站用户所需要的提问知识，通过与网站用户进行交互，为网站用户提供个性化的信息服务。首先要正确理解用户所提出的问题，抽取其中关键的信息，然后在已有的语料库或者知识库中进行检索、匹配，将获取的答案反馈给用户。</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分为检索式问答、社区问答以及知识库问答三种。</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13" name="矩形 12">
            <a:extLst>
              <a:ext uri="{FF2B5EF4-FFF2-40B4-BE49-F238E27FC236}">
                <a16:creationId xmlns:a16="http://schemas.microsoft.com/office/drawing/2014/main" id="{AC4BA5B9-EC18-BFC1-8382-D485F8896ABF}"/>
              </a:ext>
            </a:extLst>
          </p:cNvPr>
          <p:cNvSpPr/>
          <p:nvPr/>
        </p:nvSpPr>
        <p:spPr>
          <a:xfrm>
            <a:off x="952394" y="2692286"/>
            <a:ext cx="4389061" cy="2100232"/>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schemeClr val="bg1"/>
              </a:solidFill>
              <a:effectLst/>
              <a:uLnTx/>
              <a:uFillTx/>
              <a:latin typeface="印品黑体" panose="00000500000000000000" pitchFamily="2" charset="-122"/>
              <a:ea typeface="等线" panose="02010600030101010101" pitchFamily="2" charset="-122"/>
              <a:cs typeface="+mn-cs"/>
            </a:endParaRPr>
          </a:p>
        </p:txBody>
      </p:sp>
      <p:sp>
        <p:nvSpPr>
          <p:cNvPr id="19" name="圆角矩形标注 18"/>
          <p:cNvSpPr/>
          <p:nvPr/>
        </p:nvSpPr>
        <p:spPr>
          <a:xfrm>
            <a:off x="1130650" y="2945904"/>
            <a:ext cx="3988278" cy="402860"/>
          </a:xfrm>
          <a:prstGeom prst="wedgeRoundRectCallout">
            <a:avLst/>
          </a:prstGeom>
          <a:solidFill>
            <a:srgbClr val="3F4D5D"/>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schemeClr val="bg1"/>
              </a:solidFill>
              <a:effectLst/>
              <a:uLnTx/>
              <a:uFillTx/>
              <a:latin typeface="楷体" panose="02010609060101010101" pitchFamily="49" charset="-122"/>
              <a:ea typeface="楷体" panose="02010609060101010101" pitchFamily="49" charset="-122"/>
              <a:cs typeface="+mn-cs"/>
            </a:endParaRPr>
          </a:p>
        </p:txBody>
      </p:sp>
      <p:sp>
        <p:nvSpPr>
          <p:cNvPr id="20" name="圆角矩形标注 19"/>
          <p:cNvSpPr/>
          <p:nvPr/>
        </p:nvSpPr>
        <p:spPr>
          <a:xfrm>
            <a:off x="1143700" y="3508068"/>
            <a:ext cx="3988278" cy="402860"/>
          </a:xfrm>
          <a:prstGeom prst="wedgeRoundRectCallout">
            <a:avLst/>
          </a:prstGeom>
          <a:solidFill>
            <a:srgbClr val="3F4D5D"/>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1" name="圆角矩形标注 20"/>
          <p:cNvSpPr/>
          <p:nvPr/>
        </p:nvSpPr>
        <p:spPr>
          <a:xfrm>
            <a:off x="1130650" y="4062289"/>
            <a:ext cx="3988278" cy="402860"/>
          </a:xfrm>
          <a:prstGeom prst="wedgeRoundRectCallout">
            <a:avLst/>
          </a:prstGeom>
          <a:solidFill>
            <a:srgbClr val="3F4D5D"/>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2" name="文本框 4"/>
          <p:cNvSpPr txBox="1"/>
          <p:nvPr/>
        </p:nvSpPr>
        <p:spPr>
          <a:xfrm>
            <a:off x="1366353" y="2952103"/>
            <a:ext cx="3984626" cy="1514792"/>
          </a:xfrm>
          <a:prstGeom prst="rect">
            <a:avLst/>
          </a:prstGeom>
          <a:noFill/>
        </p:spPr>
        <p:txBody>
          <a:bodyPr wrap="square" lIns="52786" tIns="26393" rIns="52786" bIns="26393" rtlCol="0">
            <a:spAutoFit/>
          </a:bodyPr>
          <a:lstStyle/>
          <a:p>
            <a:pPr marL="0" marR="0" lvl="0" indent="0" algn="ctr" defTabSz="351908" rtl="0" eaLnBrk="1" fontAlgn="auto" latinLnBrk="0" hangingPunct="1">
              <a:lnSpc>
                <a:spcPct val="14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第一轮  </a:t>
            </a:r>
            <a:r>
              <a:rPr kumimoji="0" lang="en-US" altLang="zh-CN"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Q¹  :  </a:t>
            </a: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上海明天下雨吗</a:t>
            </a:r>
            <a:endParaRPr kumimoji="0" lang="zh-CN" altLang="en-US" sz="1386"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微软雅黑" panose="020B0503020204020204" pitchFamily="34" charset="-122"/>
            </a:endParaRPr>
          </a:p>
          <a:p>
            <a:pPr marL="0" marR="0" lvl="0" indent="0" algn="l" defTabSz="351908" rtl="0" eaLnBrk="1" fontAlgn="auto" latinLnBrk="0" hangingPunct="1">
              <a:lnSpc>
                <a:spcPct val="14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微软雅黑" panose="020B0503020204020204" pitchFamily="34" charset="-122"/>
            </a:endParaRPr>
          </a:p>
          <a:p>
            <a:pPr marL="0" marR="0" lvl="0" indent="0" algn="l" defTabSz="351908" rtl="0" eaLnBrk="1" fontAlgn="auto" latinLnBrk="0" hangingPunct="1">
              <a:lnSpc>
                <a:spcPct val="140000"/>
              </a:lnSpc>
              <a:spcBef>
                <a:spcPts val="0"/>
              </a:spcBef>
              <a:spcAft>
                <a:spcPts val="0"/>
              </a:spcAft>
              <a:buClrTx/>
              <a:buSzTx/>
              <a:buFontTx/>
              <a:buNone/>
              <a:tabLst/>
              <a:defRPr/>
            </a:pPr>
            <a:r>
              <a:rPr kumimoji="0" lang="zh-CN" altLang="en-US" sz="1386"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微软雅黑" panose="020B0503020204020204" pitchFamily="34" charset="-122"/>
              </a:rPr>
              <a:t>        </a:t>
            </a: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第二轮  </a:t>
            </a:r>
            <a:r>
              <a:rPr kumimoji="0" lang="en-US" altLang="zh-CN"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Q²  </a:t>
            </a:r>
            <a:r>
              <a:rPr kumimoji="0" lang="en-US"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  </a:t>
            </a: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rPr>
              <a:t>这周六呢</a:t>
            </a:r>
            <a:endParaRPr kumimoji="0" lang="zh-CN" altLang="en-US" sz="1386"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微软雅黑" panose="020B0503020204020204" pitchFamily="34" charset="-122"/>
            </a:endParaRPr>
          </a:p>
          <a:p>
            <a:pPr marL="0" marR="0" lvl="0" indent="0" algn="l" defTabSz="351908" rtl="0" eaLnBrk="1" fontAlgn="auto" latinLnBrk="0" hangingPunct="1">
              <a:lnSpc>
                <a:spcPct val="14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微软雅黑" panose="020B0503020204020204" pitchFamily="34" charset="-122"/>
            </a:endParaRPr>
          </a:p>
          <a:p>
            <a:pPr marL="0" marR="0" lvl="0" indent="0" algn="l" defTabSz="351908" rtl="0" eaLnBrk="1" fontAlgn="auto" latinLnBrk="0" hangingPunct="1">
              <a:lnSpc>
                <a:spcPct val="14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改写后本轮 </a:t>
            </a:r>
            <a:r>
              <a:rPr kumimoji="0" lang="en-US" altLang="zh-CN"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Q²rev    :  </a:t>
            </a:r>
            <a:r>
              <a:rPr kumimoji="0" lang="zh-CN" altLang="en-US" sz="1386"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上海这周六下雨吗</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8464" y="2366754"/>
            <a:ext cx="1133432" cy="2518739"/>
          </a:xfrm>
          <a:prstGeom prst="rect">
            <a:avLst/>
          </a:prstGeom>
          <a:ln>
            <a:solidFill>
              <a:schemeClr val="accent1"/>
            </a:solidFill>
          </a:ln>
        </p:spPr>
      </p:pic>
      <p:sp>
        <p:nvSpPr>
          <p:cNvPr id="25" name="右箭头 24"/>
          <p:cNvSpPr/>
          <p:nvPr/>
        </p:nvSpPr>
        <p:spPr>
          <a:xfrm>
            <a:off x="5538601" y="3695357"/>
            <a:ext cx="401334" cy="215571"/>
          </a:xfrm>
          <a:prstGeom prst="rightArrow">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539" b="1"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2157C41A-DA9A-1C5E-1D77-A34892C929F5}"/>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3" name="组合 8">
            <a:extLst>
              <a:ext uri="{FF2B5EF4-FFF2-40B4-BE49-F238E27FC236}">
                <a16:creationId xmlns:a16="http://schemas.microsoft.com/office/drawing/2014/main" id="{1616A2C4-FB2E-8585-D00F-6F1BC683834A}"/>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5CE1D2A9-BA68-244C-4169-5B5E931E5A31}"/>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96B83757-B11F-CC8F-0D5A-8DE0082077F3}"/>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8551662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P spid="22" grpId="0"/>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6CCD13F5-854F-169A-FE5A-9E9755D7EDB7}"/>
              </a:ext>
            </a:extLst>
          </p:cNvPr>
          <p:cNvGrpSpPr/>
          <p:nvPr/>
        </p:nvGrpSpPr>
        <p:grpSpPr>
          <a:xfrm>
            <a:off x="470583" y="823685"/>
            <a:ext cx="2161558" cy="400544"/>
            <a:chOff x="838537" y="1063625"/>
            <a:chExt cx="3024783" cy="520388"/>
          </a:xfrm>
        </p:grpSpPr>
        <p:grpSp>
          <p:nvGrpSpPr>
            <p:cNvPr id="48" name="组合 47">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schemeClr val="tx1"/>
                  </a:solidFill>
                  <a:effectLst/>
                  <a:uLnTx/>
                  <a:uFillTx/>
                  <a:latin typeface="印品黑体" panose="00000500000000000000" pitchFamily="2" charset="-122"/>
                  <a:ea typeface="+mn-ea"/>
                  <a:cs typeface="+mn-cs"/>
                  <a:sym typeface="+mn-lt"/>
                </a:endParaRPr>
              </a:p>
            </p:txBody>
          </p:sp>
        </p:grpSp>
        <p:sp>
          <p:nvSpPr>
            <p:cNvPr id="49" name="Text Box 18"/>
            <p:cNvSpPr txBox="1">
              <a:spLocks noChangeArrowheads="1"/>
            </p:cNvSpPr>
            <p:nvPr/>
          </p:nvSpPr>
          <p:spPr bwMode="auto">
            <a:xfrm>
              <a:off x="982707" y="1108371"/>
              <a:ext cx="2647939" cy="458429"/>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6</a:t>
              </a:r>
              <a:r>
                <a:rPr kumimoji="0" lang="zh-CN" altLang="en-US" sz="1693"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、个性化推荐</a:t>
              </a:r>
            </a:p>
          </p:txBody>
        </p:sp>
      </p:grpSp>
      <p:sp>
        <p:nvSpPr>
          <p:cNvPr id="24" name="矩形 23"/>
          <p:cNvSpPr/>
          <p:nvPr/>
        </p:nvSpPr>
        <p:spPr>
          <a:xfrm>
            <a:off x="526009" y="1407706"/>
            <a:ext cx="8369109" cy="338875"/>
          </a:xfrm>
          <a:prstGeom prst="rect">
            <a:avLst/>
          </a:prstGeom>
        </p:spPr>
        <p:txBody>
          <a:bodyPr wrap="square">
            <a:spAutoFit/>
          </a:bodyPr>
          <a:lstStyle/>
          <a:p>
            <a:pPr marL="0" marR="0" lvl="0" indent="0" algn="l" defTabSz="351908"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    </a:t>
            </a:r>
            <a:r>
              <a:rPr kumimoji="0" lang="zh-CN" altLang="en-US" sz="1539"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个性化推荐</a:t>
            </a: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是根据用户的兴趣特点和购买行为，向用户推荐用户感兴趣的信息和商品。</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26" name="矩形 25">
            <a:extLst>
              <a:ext uri="{FF2B5EF4-FFF2-40B4-BE49-F238E27FC236}">
                <a16:creationId xmlns:a16="http://schemas.microsoft.com/office/drawing/2014/main" id="{AC4BA5B9-EC18-BFC1-8382-D485F8896ABF}"/>
              </a:ext>
            </a:extLst>
          </p:cNvPr>
          <p:cNvSpPr/>
          <p:nvPr/>
        </p:nvSpPr>
        <p:spPr>
          <a:xfrm>
            <a:off x="977783" y="2426669"/>
            <a:ext cx="2922626" cy="2391220"/>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schemeClr val="tx1"/>
              </a:solidFill>
              <a:effectLst/>
              <a:uLnTx/>
              <a:uFillTx/>
              <a:latin typeface="印品黑体" panose="00000500000000000000" pitchFamily="2" charset="-122"/>
              <a:ea typeface="等线" panose="02010600030101010101" pitchFamily="2" charset="-122"/>
              <a:cs typeface="+mn-cs"/>
            </a:endParaRPr>
          </a:p>
        </p:txBody>
      </p:sp>
      <p:pic>
        <p:nvPicPr>
          <p:cNvPr id="27" name="图片 26"/>
          <p:cNvPicPr>
            <a:picLocks noChangeAspect="1"/>
          </p:cNvPicPr>
          <p:nvPr/>
        </p:nvPicPr>
        <p:blipFill>
          <a:blip r:embed="rId3" cstate="print"/>
          <a:stretch>
            <a:fillRect/>
          </a:stretch>
        </p:blipFill>
        <p:spPr>
          <a:xfrm>
            <a:off x="1087162" y="2716830"/>
            <a:ext cx="2703867" cy="1919330"/>
          </a:xfrm>
          <a:prstGeom prst="rect">
            <a:avLst/>
          </a:prstGeom>
          <a:ln>
            <a:solidFill>
              <a:schemeClr val="accent1"/>
            </a:solidFill>
          </a:ln>
        </p:spPr>
      </p:pic>
      <p:sp>
        <p:nvSpPr>
          <p:cNvPr id="25" name="文本框 2"/>
          <p:cNvSpPr txBox="1"/>
          <p:nvPr/>
        </p:nvSpPr>
        <p:spPr>
          <a:xfrm>
            <a:off x="1595897" y="2426669"/>
            <a:ext cx="1642231" cy="290161"/>
          </a:xfrm>
          <a:prstGeom prst="rect">
            <a:avLst/>
          </a:prstGeom>
          <a:noFill/>
        </p:spPr>
        <p:txBody>
          <a:bodyPr wrap="square" lIns="52786" tIns="26393" rIns="52786" bIns="26393" rtlCol="0" anchor="t">
            <a:spAutoFit/>
          </a:bodyP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个性推荐</a:t>
            </a:r>
          </a:p>
        </p:txBody>
      </p:sp>
      <p:sp>
        <p:nvSpPr>
          <p:cNvPr id="28" name="矩形 27">
            <a:extLst>
              <a:ext uri="{FF2B5EF4-FFF2-40B4-BE49-F238E27FC236}">
                <a16:creationId xmlns:a16="http://schemas.microsoft.com/office/drawing/2014/main" id="{AC4BA5B9-EC18-BFC1-8382-D485F8896ABF}"/>
              </a:ext>
            </a:extLst>
          </p:cNvPr>
          <p:cNvSpPr/>
          <p:nvPr/>
        </p:nvSpPr>
        <p:spPr>
          <a:xfrm>
            <a:off x="4572001" y="2426669"/>
            <a:ext cx="2922626" cy="2329061"/>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schemeClr val="tx1"/>
              </a:solidFill>
              <a:effectLst/>
              <a:uLnTx/>
              <a:uFillTx/>
              <a:latin typeface="印品黑体" panose="00000500000000000000" pitchFamily="2" charset="-122"/>
              <a:ea typeface="等线" panose="02010600030101010101" pitchFamily="2" charset="-122"/>
              <a:cs typeface="+mn-cs"/>
            </a:endParaRPr>
          </a:p>
        </p:txBody>
      </p:sp>
      <p:sp>
        <p:nvSpPr>
          <p:cNvPr id="29" name="文本框 2"/>
          <p:cNvSpPr txBox="1"/>
          <p:nvPr/>
        </p:nvSpPr>
        <p:spPr>
          <a:xfrm>
            <a:off x="5217760" y="2447829"/>
            <a:ext cx="1642231" cy="290161"/>
          </a:xfrm>
          <a:prstGeom prst="rect">
            <a:avLst/>
          </a:prstGeom>
          <a:noFill/>
        </p:spPr>
        <p:txBody>
          <a:bodyPr wrap="square" lIns="52786" tIns="26393" rIns="52786" bIns="26393" rtlCol="0" anchor="t">
            <a:spAutoFit/>
          </a:bodyP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cs typeface="+mn-cs"/>
              </a:rPr>
              <a:t>热搜新闻词</a:t>
            </a:r>
          </a:p>
        </p:txBody>
      </p:sp>
      <p:pic>
        <p:nvPicPr>
          <p:cNvPr id="30" name="图片 29"/>
          <p:cNvPicPr>
            <a:picLocks noChangeAspect="1"/>
          </p:cNvPicPr>
          <p:nvPr/>
        </p:nvPicPr>
        <p:blipFill>
          <a:blip r:embed="rId4" cstate="print"/>
          <a:stretch>
            <a:fillRect/>
          </a:stretch>
        </p:blipFill>
        <p:spPr>
          <a:xfrm>
            <a:off x="4633018" y="2873656"/>
            <a:ext cx="2800592" cy="1635402"/>
          </a:xfrm>
          <a:prstGeom prst="rect">
            <a:avLst/>
          </a:prstGeom>
          <a:ln>
            <a:solidFill>
              <a:schemeClr val="accent1"/>
            </a:solidFill>
          </a:ln>
        </p:spPr>
      </p:pic>
      <p:sp>
        <p:nvSpPr>
          <p:cNvPr id="2" name="矩形 1"/>
          <p:cNvSpPr/>
          <p:nvPr/>
        </p:nvSpPr>
        <p:spPr>
          <a:xfrm>
            <a:off x="942998" y="1732514"/>
            <a:ext cx="2857518" cy="623119"/>
          </a:xfrm>
          <a:prstGeom prst="rect">
            <a:avLst/>
          </a:prstGeom>
        </p:spPr>
        <p:txBody>
          <a:bodyPr wrap="square">
            <a:spAutoFit/>
          </a:bodyPr>
          <a:lstStyle/>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今日头条的新闻推荐        </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知乎上的话题推荐 </a:t>
            </a:r>
            <a:endParaRPr kumimoji="0" lang="zh-CN"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3" name="矩形 2"/>
          <p:cNvSpPr/>
          <p:nvPr/>
        </p:nvSpPr>
        <p:spPr>
          <a:xfrm>
            <a:off x="4627426" y="1721351"/>
            <a:ext cx="2383256" cy="623119"/>
          </a:xfrm>
          <a:prstGeom prst="rect">
            <a:avLst/>
          </a:prstGeom>
        </p:spPr>
        <p:txBody>
          <a:bodyPr wrap="square">
            <a:spAutoFit/>
          </a:bodyPr>
          <a:lstStyle/>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购物平台的商品推荐   </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263930" marR="0" lvl="0" indent="-263930" algn="l" defTabSz="351908"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kumimoji="0" lang="zh-CN" altLang="en-US"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rPr>
              <a:t>直播平台的主播推荐        </a:t>
            </a:r>
            <a:endParaRPr kumimoji="0" lang="en-US" altLang="zh-CN" sz="1539" b="0" i="0" u="none" strike="noStrike" kern="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4" name="矩形 3">
            <a:extLst>
              <a:ext uri="{FF2B5EF4-FFF2-40B4-BE49-F238E27FC236}">
                <a16:creationId xmlns:a16="http://schemas.microsoft.com/office/drawing/2014/main" id="{756EE531-B0E2-6870-55B6-990CD4DD60CE}"/>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5" name="组合 8">
            <a:extLst>
              <a:ext uri="{FF2B5EF4-FFF2-40B4-BE49-F238E27FC236}">
                <a16:creationId xmlns:a16="http://schemas.microsoft.com/office/drawing/2014/main" id="{423D7712-FBFA-2D9B-22DF-D2485A942AE8}"/>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6" name="燕尾形 11">
              <a:extLst>
                <a:ext uri="{FF2B5EF4-FFF2-40B4-BE49-F238E27FC236}">
                  <a16:creationId xmlns:a16="http://schemas.microsoft.com/office/drawing/2014/main" id="{04C69173-1A94-782E-C045-B3233F7BDE6C}"/>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燕尾形 12">
              <a:extLst>
                <a:ext uri="{FF2B5EF4-FFF2-40B4-BE49-F238E27FC236}">
                  <a16:creationId xmlns:a16="http://schemas.microsoft.com/office/drawing/2014/main" id="{B2C64BF4-D178-D746-93CC-87C72AAF91F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5945903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AC4BA5B9-EC18-BFC1-8382-D485F8896ABF}"/>
              </a:ext>
            </a:extLst>
          </p:cNvPr>
          <p:cNvSpPr/>
          <p:nvPr/>
        </p:nvSpPr>
        <p:spPr>
          <a:xfrm>
            <a:off x="5291392" y="1520663"/>
            <a:ext cx="3362751" cy="3304047"/>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white">
                  <a:lumMod val="75000"/>
                </a:prstClr>
              </a:solidFill>
              <a:effectLst/>
              <a:uLnTx/>
              <a:uFillTx/>
              <a:latin typeface="印品黑体" panose="00000500000000000000" pitchFamily="2" charset="-122"/>
              <a:ea typeface="等线" panose="02010600030101010101" pitchFamily="2" charset="-122"/>
              <a:cs typeface="+mn-cs"/>
            </a:endParaRPr>
          </a:p>
        </p:txBody>
      </p:sp>
      <p:sp>
        <p:nvSpPr>
          <p:cNvPr id="25" name="矩形 24">
            <a:extLst>
              <a:ext uri="{FF2B5EF4-FFF2-40B4-BE49-F238E27FC236}">
                <a16:creationId xmlns:a16="http://schemas.microsoft.com/office/drawing/2014/main" id="{AC4BA5B9-EC18-BFC1-8382-D485F8896ABF}"/>
              </a:ext>
            </a:extLst>
          </p:cNvPr>
          <p:cNvSpPr/>
          <p:nvPr/>
        </p:nvSpPr>
        <p:spPr>
          <a:xfrm>
            <a:off x="810961" y="1520663"/>
            <a:ext cx="4204437" cy="3304047"/>
          </a:xfrm>
          <a:prstGeom prst="rect">
            <a:avLst/>
          </a:prstGeom>
          <a:solidFill>
            <a:srgbClr val="007EA2"/>
          </a:solidFill>
          <a:ln>
            <a:noFill/>
          </a:ln>
        </p:spPr>
        <p:style>
          <a:lnRef idx="2">
            <a:schemeClr val="accent1">
              <a:shade val="50000"/>
            </a:schemeClr>
          </a:lnRef>
          <a:fillRef idx="1">
            <a:schemeClr val="accent1"/>
          </a:fillRef>
          <a:effectRef idx="0">
            <a:schemeClr val="accent1"/>
          </a:effectRef>
          <a:fontRef idx="minor">
            <a:schemeClr val="lt1"/>
          </a:fontRef>
        </p:style>
        <p:txBody>
          <a:bodyPr lIns="70381" tIns="35190" rIns="70381" bIns="35190"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white">
                  <a:lumMod val="75000"/>
                </a:prstClr>
              </a:solidFill>
              <a:effectLst/>
              <a:uLnTx/>
              <a:uFillTx/>
              <a:latin typeface="印品黑体" panose="00000500000000000000" pitchFamily="2" charset="-122"/>
              <a:ea typeface="等线" panose="02010600030101010101" pitchFamily="2" charset="-122"/>
              <a:cs typeface="+mn-cs"/>
            </a:endParaRPr>
          </a:p>
        </p:txBody>
      </p:sp>
      <p:sp>
        <p:nvSpPr>
          <p:cNvPr id="13" name="矩形 12"/>
          <p:cNvSpPr/>
          <p:nvPr/>
        </p:nvSpPr>
        <p:spPr>
          <a:xfrm>
            <a:off x="969405" y="1665510"/>
            <a:ext cx="3935144" cy="3220882"/>
          </a:xfrm>
          <a:prstGeom prst="rect">
            <a:avLst/>
          </a:prstGeom>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麻省理工学院为无人机配备</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技术，进行仓库货物管理</a:t>
            </a:r>
          </a:p>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     麻省理工学院的研究团队为无人机在仓库中使用</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技术进行库存查找等工作，创造了一种聪明的新方式。它允许公司使用更小，更安全的无人机在巨型建筑物中找到之前无法找到的东西。使用</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标签更换仓库中的条形码，将帮助提升自动化并提高库存管理的准确性。与条形码不同，</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标签不需要对准扫描，标签上包含的信息可以更广泛和更容易地更改。它们也可以很便宜，尽管有优点，但是它具有局限性，对于跟踪商品没有设定</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标准，“标签冲突”可能会阻止读卡器同时从多个标签上拾取信号。扫描</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标签的方式也会在大型仓库内引起尴尬的问题。固定的</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阅读器和阅读器天线只能扫描通过设定阈值的标签，手持式读取器需要人员出去手动扫描物品。几家公司已经解决了无人机读取</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的技术问题。配有</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读卡器的无人机可以代替库存盘点的人物，并以更少的麻烦更快地完成工作。一个人需要梯子或电梯进入的高箱，可以通过无人机很容易地达到，无人机可以被编程为独立地导航空间，并且他们比执行大规模的重复任务的准确性和效率要比人类更好。目前市场上的</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无人机需要庞大的读卡器才能连接到无人机的本身。这意味着它们必须足够大，以支持附加硬件的尺寸和重量，使其存在坠机风险。麻省理工学院的新解决方案，名为</a:t>
            </a:r>
            <a:r>
              <a:rPr kumimoji="0" lang="en-US" altLang="zh-CN" sz="847" b="0" i="0" u="none" strike="noStrike" kern="1200" cap="none" spc="0" normalizeH="0" baseline="0" noProof="0" dirty="0" err="1">
                <a:ln>
                  <a:noFill/>
                </a:ln>
                <a:solidFill>
                  <a:prstClr val="white">
                    <a:lumMod val="85000"/>
                  </a:prstClr>
                </a:solidFill>
                <a:effectLst/>
                <a:uLnTx/>
                <a:uFillTx/>
                <a:latin typeface="Calibri" panose="020F0502020204030204"/>
                <a:ea typeface="等线" panose="02010600030101010101" pitchFamily="2" charset="-122"/>
                <a:cs typeface="+mn-cs"/>
              </a:rPr>
              <a:t>Rfly</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，允许无人机阅读</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标签，而不用捆绑巨型读卡器。相反，无人机配备了一个微小的继电器，它像</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Wi-Fi</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中继器一样。无人机接收从远程</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读取器发送的信号，然后转发它读取附近的标签。由于继电器很小，这意味着可以使用更小巧的无人机，可以使用塑料零件，可以适应较窄的空间，不会造成人身伤害的危险。麻省理工学院的</a:t>
            </a:r>
            <a:r>
              <a:rPr kumimoji="0" lang="en-US" altLang="zh-CN" sz="847" b="0" i="0" u="none" strike="noStrike" kern="1200" cap="none" spc="0" normalizeH="0" baseline="0" noProof="0" dirty="0" err="1">
                <a:ln>
                  <a:noFill/>
                </a:ln>
                <a:solidFill>
                  <a:prstClr val="white">
                    <a:lumMod val="85000"/>
                  </a:prstClr>
                </a:solidFill>
                <a:effectLst/>
                <a:uLnTx/>
                <a:uFillTx/>
                <a:latin typeface="Calibri" panose="020F0502020204030204"/>
                <a:ea typeface="等线" panose="02010600030101010101" pitchFamily="2" charset="-122"/>
                <a:cs typeface="+mn-cs"/>
              </a:rPr>
              <a:t>Rfly</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系统本质上是对现有技术的一个聪明的补充，它不仅消除了额外的</a:t>
            </a:r>
            <a:r>
              <a:rPr kumimoji="0" lang="en-US" altLang="zh-CN"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RFID</a:t>
            </a:r>
            <a:r>
              <a:rPr kumimoji="0" lang="zh-CN" altLang="en-US" sz="847" b="0" i="0" u="none" strike="noStrike" kern="1200" cap="none" spc="0" normalizeH="0" baseline="0" noProof="0" dirty="0">
                <a:ln>
                  <a:noFill/>
                </a:ln>
                <a:solidFill>
                  <a:prstClr val="white">
                    <a:lumMod val="85000"/>
                  </a:prstClr>
                </a:solidFill>
                <a:effectLst/>
                <a:uLnTx/>
                <a:uFillTx/>
                <a:latin typeface="Calibri" panose="020F0502020204030204"/>
                <a:ea typeface="等线" panose="02010600030101010101" pitchFamily="2" charset="-122"/>
                <a:cs typeface="+mn-cs"/>
              </a:rPr>
              <a:t>读取器，而且由于它是一个更轻的解决方案，允许小型无人机与大型无人机做同样的工作。研究团队正在马萨诸塞州的零售商测试该系统。</a:t>
            </a:r>
          </a:p>
        </p:txBody>
      </p:sp>
      <p:sp>
        <p:nvSpPr>
          <p:cNvPr id="19" name="标题 4"/>
          <p:cNvSpPr txBox="1">
            <a:spLocks/>
          </p:cNvSpPr>
          <p:nvPr/>
        </p:nvSpPr>
        <p:spPr>
          <a:xfrm>
            <a:off x="2852711" y="794567"/>
            <a:ext cx="2438681" cy="443405"/>
          </a:xfrm>
          <a:prstGeom prst="rect">
            <a:avLst/>
          </a:prstGeom>
        </p:spPr>
        <p:txBody>
          <a:bodyPr/>
          <a:lstStyle/>
          <a:p>
            <a:pPr marL="0" marR="0" lvl="0" indent="0" algn="l" defTabSz="703814" rtl="0" eaLnBrk="1" fontAlgn="auto" latinLnBrk="0" hangingPunct="1">
              <a:lnSpc>
                <a:spcPct val="150000"/>
              </a:lnSpc>
              <a:spcBef>
                <a:spcPts val="0"/>
              </a:spcBef>
              <a:spcAft>
                <a:spcPts val="0"/>
              </a:spcAft>
              <a:buClrTx/>
              <a:buSzTx/>
              <a:buFontTx/>
              <a:buNone/>
              <a:tabLst/>
              <a:defRPr/>
            </a:pPr>
            <a:r>
              <a:rPr kumimoji="0" lang="zh-CN" altLang="en-US" sz="1539"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sym typeface="Impact" pitchFamily="34" charset="0"/>
              </a:rPr>
              <a:t>新闻摘要、文章分类等</a:t>
            </a:r>
          </a:p>
        </p:txBody>
      </p:sp>
      <p:sp>
        <p:nvSpPr>
          <p:cNvPr id="20" name="矩形 19"/>
          <p:cNvSpPr/>
          <p:nvPr/>
        </p:nvSpPr>
        <p:spPr>
          <a:xfrm>
            <a:off x="5506390" y="1130713"/>
            <a:ext cx="3043995" cy="3645229"/>
          </a:xfrm>
          <a:prstGeom prst="rect">
            <a:avLst/>
          </a:prstGeom>
        </p:spPr>
        <p:txBody>
          <a:bodyPr wrap="square">
            <a:spAutoFit/>
          </a:bodyP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en-US" altLang="zh-CN" sz="1539"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sym typeface="Impact" pitchFamily="34" charset="0"/>
              </a:rPr>
              <a:t>200</a:t>
            </a:r>
            <a:r>
              <a:rPr kumimoji="0" lang="zh-CN" altLang="en-US" sz="1539"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sym typeface="Impact" pitchFamily="34" charset="0"/>
              </a:rPr>
              <a:t>字摘要 </a:t>
            </a:r>
            <a:endParaRPr kumimoji="0" lang="en-US" altLang="zh-CN" sz="1539"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sym typeface="Impact" pitchFamily="34" charset="0"/>
            </a:endParaRPr>
          </a:p>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en-US" altLang="zh-CN" sz="1539" b="0"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sym typeface="Impact" pitchFamily="34" charset="0"/>
            </a:endParaRPr>
          </a:p>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    麻省理工学院的研究团队为无人机在仓库中使用</a:t>
            </a:r>
            <a:r>
              <a:rPr kumimoji="0" lang="en-US" altLang="zh-CN"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RFID</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技术进行库存查找等工作，创造了一种聪明的新方式。使用</a:t>
            </a:r>
            <a:r>
              <a:rPr kumimoji="0" lang="en-US" altLang="zh-CN"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RFID</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标签更换仓库中的条形码，将帮助提升自动化并提高库存管理的准确性。几家公司已经解决了无人机读取</a:t>
            </a:r>
            <a:r>
              <a:rPr kumimoji="0" lang="en-US" altLang="zh-CN"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RFID</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的技术问题。麻省理工学院的新解决方案，名为</a:t>
            </a:r>
            <a:r>
              <a:rPr kumimoji="0" lang="en-US" altLang="zh-CN" sz="1539" b="0" i="0" u="none" strike="noStrike" kern="0" cap="none" spc="0" normalizeH="0" baseline="0" noProof="0" dirty="0" err="1">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Rfly</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，允许无人机阅读</a:t>
            </a:r>
            <a:r>
              <a:rPr kumimoji="0" lang="en-US" altLang="zh-CN"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RFID</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标签，而不用捆绑巨型读卡器。无人机接收从远程</a:t>
            </a:r>
            <a:r>
              <a:rPr kumimoji="0" lang="en-US" altLang="zh-CN"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RFID</a:t>
            </a:r>
            <a:r>
              <a:rPr kumimoji="0" lang="zh-CN" altLang="en-US" sz="1539" b="0" i="0" u="none" strike="noStrike" kern="0" cap="none" spc="0" normalizeH="0" baseline="0" noProof="0" dirty="0">
                <a:ln>
                  <a:noFill/>
                </a:ln>
                <a:solidFill>
                  <a:prstClr val="white">
                    <a:lumMod val="85000"/>
                  </a:prstClr>
                </a:solidFill>
                <a:effectLst/>
                <a:uLnTx/>
                <a:uFillTx/>
                <a:latin typeface="楷体" panose="02010609060101010101" pitchFamily="49" charset="-122"/>
                <a:ea typeface="楷体" panose="02010609060101010101" pitchFamily="49" charset="-122"/>
                <a:cs typeface="+mn-cs"/>
              </a:rPr>
              <a:t>读取器发送的信号，然后转发它读取附近的标签。</a:t>
            </a:r>
          </a:p>
        </p:txBody>
      </p:sp>
      <p:sp>
        <p:nvSpPr>
          <p:cNvPr id="21" name="矩形 20"/>
          <p:cNvSpPr/>
          <p:nvPr/>
        </p:nvSpPr>
        <p:spPr>
          <a:xfrm>
            <a:off x="1412802" y="2581136"/>
            <a:ext cx="2715803" cy="566052"/>
          </a:xfrm>
          <a:prstGeom prst="rect">
            <a:avLst/>
          </a:prstGeom>
          <a:solidFill>
            <a:srgbClr val="3C68B6"/>
          </a:solidFill>
        </p:spPr>
        <p:txBody>
          <a:bodyPr wrap="square">
            <a:spAutoFit/>
          </a:bodyPr>
          <a:lstStyle/>
          <a:p>
            <a:pPr marL="0" marR="0" lvl="0" indent="0" algn="ctr" defTabSz="351908" rtl="0" eaLnBrk="1" fontAlgn="auto" latinLnBrk="0" hangingPunct="1">
              <a:lnSpc>
                <a:spcPct val="100000"/>
              </a:lnSpc>
              <a:spcBef>
                <a:spcPts val="0"/>
              </a:spcBef>
              <a:spcAft>
                <a:spcPts val="0"/>
              </a:spcAft>
              <a:buClrTx/>
              <a:buSzTx/>
              <a:buFontTx/>
              <a:buNone/>
              <a:tabLst/>
              <a:defRPr/>
            </a:pPr>
            <a:r>
              <a:rPr kumimoji="0" lang="en-US" altLang="zh-CN" sz="1539" b="1" i="0" u="none" strike="noStrike" kern="1200" cap="none" spc="0" normalizeH="0" baseline="0" noProof="0" dirty="0">
                <a:ln>
                  <a:noFill/>
                </a:ln>
                <a:solidFill>
                  <a:srgbClr val="FFC000"/>
                </a:solidFill>
                <a:effectLst/>
                <a:uLnTx/>
                <a:uFillTx/>
                <a:latin typeface="宋体" pitchFamily="2" charset="-122"/>
                <a:ea typeface="宋体" pitchFamily="2" charset="-122"/>
                <a:cs typeface="+mn-cs"/>
                <a:sym typeface="Impact" pitchFamily="34" charset="0"/>
              </a:rPr>
              <a:t>820</a:t>
            </a:r>
            <a:r>
              <a:rPr kumimoji="0" lang="zh-CN" altLang="en-US" sz="1539" b="1" i="0" u="none" strike="noStrike" kern="1200" cap="none" spc="0" normalizeH="0" baseline="0" noProof="0" dirty="0">
                <a:ln>
                  <a:noFill/>
                </a:ln>
                <a:solidFill>
                  <a:srgbClr val="FFC000"/>
                </a:solidFill>
                <a:effectLst/>
                <a:uLnTx/>
                <a:uFillTx/>
                <a:latin typeface="宋体" pitchFamily="2" charset="-122"/>
                <a:ea typeface="宋体" pitchFamily="2" charset="-122"/>
                <a:cs typeface="+mn-cs"/>
                <a:sym typeface="Impact" pitchFamily="34" charset="0"/>
              </a:rPr>
              <a:t>字报道</a:t>
            </a:r>
            <a:endParaRPr kumimoji="0" lang="en-US" altLang="zh-CN" sz="1539" b="1" i="0" u="none" strike="noStrike" kern="1200" cap="none" spc="0" normalizeH="0" baseline="0" noProof="0" dirty="0">
              <a:ln>
                <a:noFill/>
              </a:ln>
              <a:solidFill>
                <a:srgbClr val="FFC000"/>
              </a:solidFill>
              <a:effectLst/>
              <a:uLnTx/>
              <a:uFillTx/>
              <a:latin typeface="宋体" pitchFamily="2" charset="-122"/>
              <a:ea typeface="宋体" pitchFamily="2" charset="-122"/>
              <a:cs typeface="+mn-cs"/>
              <a:sym typeface="Impact" pitchFamily="34" charset="0"/>
            </a:endParaRPr>
          </a:p>
          <a:p>
            <a:pPr marL="0" marR="0" lvl="0" indent="0" algn="ctr" defTabSz="351908" rtl="0" eaLnBrk="1" fontAlgn="auto" latinLnBrk="0" hangingPunct="1">
              <a:lnSpc>
                <a:spcPct val="100000"/>
              </a:lnSpc>
              <a:spcBef>
                <a:spcPts val="0"/>
              </a:spcBef>
              <a:spcAft>
                <a:spcPts val="0"/>
              </a:spcAft>
              <a:buClrTx/>
              <a:buSzTx/>
              <a:buFontTx/>
              <a:buNone/>
              <a:tabLst/>
              <a:defRPr/>
            </a:pPr>
            <a:r>
              <a:rPr kumimoji="0" lang="zh-CN" altLang="en-US" sz="1539" b="1" i="0" u="none" strike="noStrike" kern="1200" cap="none" spc="0" normalizeH="0" baseline="0" noProof="0" dirty="0">
                <a:ln>
                  <a:noFill/>
                </a:ln>
                <a:solidFill>
                  <a:srgbClr val="FFC000"/>
                </a:solidFill>
                <a:effectLst/>
                <a:uLnTx/>
                <a:uFillTx/>
                <a:latin typeface="宋体" pitchFamily="2" charset="-122"/>
                <a:ea typeface="宋体" pitchFamily="2" charset="-122"/>
                <a:cs typeface="+mn-cs"/>
                <a:sym typeface="Impact" pitchFamily="34" charset="0"/>
              </a:rPr>
              <a:t>量大，难以阅读</a:t>
            </a:r>
            <a:endParaRPr kumimoji="0" lang="en-US" altLang="zh-CN" sz="1539" b="1" i="0" u="none" strike="noStrike" kern="1200" cap="none" spc="0" normalizeH="0" baseline="0" noProof="0" dirty="0">
              <a:ln>
                <a:noFill/>
              </a:ln>
              <a:solidFill>
                <a:srgbClr val="FFC000"/>
              </a:solidFill>
              <a:effectLst/>
              <a:uLnTx/>
              <a:uFillTx/>
              <a:latin typeface="宋体" pitchFamily="2" charset="-122"/>
              <a:ea typeface="宋体" pitchFamily="2" charset="-122"/>
              <a:cs typeface="+mn-cs"/>
              <a:sym typeface="Impact" pitchFamily="34" charset="0"/>
            </a:endParaRPr>
          </a:p>
        </p:txBody>
      </p:sp>
      <p:grpSp>
        <p:nvGrpSpPr>
          <p:cNvPr id="11" name="组合 10">
            <a:extLst>
              <a:ext uri="{FF2B5EF4-FFF2-40B4-BE49-F238E27FC236}">
                <a16:creationId xmlns:a16="http://schemas.microsoft.com/office/drawing/2014/main" id="{6CCD13F5-854F-169A-FE5A-9E9755D7EDB7}"/>
              </a:ext>
            </a:extLst>
          </p:cNvPr>
          <p:cNvGrpSpPr/>
          <p:nvPr/>
        </p:nvGrpSpPr>
        <p:grpSpPr>
          <a:xfrm>
            <a:off x="572617" y="805402"/>
            <a:ext cx="2161558" cy="400543"/>
            <a:chOff x="838537" y="1063625"/>
            <a:chExt cx="3024783" cy="520388"/>
          </a:xfrm>
        </p:grpSpPr>
        <p:grpSp>
          <p:nvGrpSpPr>
            <p:cNvPr id="12" name="组合 11">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23"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4"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22" name="Text Box 18"/>
            <p:cNvSpPr txBox="1">
              <a:spLocks noChangeArrowheads="1"/>
            </p:cNvSpPr>
            <p:nvPr/>
          </p:nvSpPr>
          <p:spPr bwMode="auto">
            <a:xfrm>
              <a:off x="982707" y="1108371"/>
              <a:ext cx="2647939" cy="458430"/>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、语言生成</a:t>
              </a:r>
            </a:p>
          </p:txBody>
        </p:sp>
      </p:grpSp>
      <p:sp>
        <p:nvSpPr>
          <p:cNvPr id="2" name="矩形 1">
            <a:extLst>
              <a:ext uri="{FF2B5EF4-FFF2-40B4-BE49-F238E27FC236}">
                <a16:creationId xmlns:a16="http://schemas.microsoft.com/office/drawing/2014/main" id="{30224B86-B596-8E30-CF96-F5ED20E0C266}"/>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3.5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自然语言处理的应用</a:t>
            </a:r>
          </a:p>
        </p:txBody>
      </p:sp>
      <p:grpSp>
        <p:nvGrpSpPr>
          <p:cNvPr id="3" name="组合 8">
            <a:extLst>
              <a:ext uri="{FF2B5EF4-FFF2-40B4-BE49-F238E27FC236}">
                <a16:creationId xmlns:a16="http://schemas.microsoft.com/office/drawing/2014/main" id="{4A71F9D7-C89E-EA2F-3AFB-503C340DD627}"/>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BE61F3B8-10EE-1AA3-23D0-1943EDA94B5D}"/>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7517E0D5-E617-ADE9-D197-E3402C360C4E}"/>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4042148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1FE9-116C-5C46-1ACA-26869782D82E}"/>
            </a:ext>
          </a:extLst>
        </p:cNvPr>
        <p:cNvGrpSpPr/>
        <p:nvPr/>
      </p:nvGrpSpPr>
      <p:grpSpPr>
        <a:xfrm>
          <a:off x="0" y="0"/>
          <a:ext cx="0" cy="0"/>
          <a:chOff x="0" y="0"/>
          <a:chExt cx="0" cy="0"/>
        </a:xfrm>
      </p:grpSpPr>
      <p:sp>
        <p:nvSpPr>
          <p:cNvPr id="28" name="矩形 27">
            <a:extLst>
              <a:ext uri="{FF2B5EF4-FFF2-40B4-BE49-F238E27FC236}">
                <a16:creationId xmlns:a16="http://schemas.microsoft.com/office/drawing/2014/main" id="{AAB4EA7B-8CD0-3F29-C82D-6185464FAB5B}"/>
              </a:ext>
            </a:extLst>
          </p:cNvPr>
          <p:cNvSpPr/>
          <p:nvPr/>
        </p:nvSpPr>
        <p:spPr>
          <a:xfrm>
            <a:off x="436309" y="1109811"/>
            <a:ext cx="8415698" cy="2923877"/>
          </a:xfrm>
          <a:prstGeom prst="rect">
            <a:avLst/>
          </a:prstGeom>
        </p:spPr>
        <p:txBody>
          <a:bodyPr wrap="square">
            <a:spAutoFit/>
          </a:bodyPr>
          <a:lstStyle/>
          <a:p>
            <a:pPr algn="l">
              <a:spcBef>
                <a:spcPts val="600"/>
              </a:spcBef>
            </a:pPr>
            <a:r>
              <a:rPr lang="zh-CN" altLang="en-US" sz="1600" i="0" dirty="0">
                <a:solidFill>
                  <a:srgbClr val="FF0000"/>
                </a:solidFill>
                <a:effectLst/>
                <a:latin typeface="+mn-ea"/>
                <a:ea typeface="+mn-ea"/>
              </a:rPr>
              <a:t>多义性和歧义性</a:t>
            </a:r>
            <a:r>
              <a:rPr lang="zh-CN" altLang="en-US" sz="1600" b="1" dirty="0">
                <a:solidFill>
                  <a:srgbClr val="000000"/>
                </a:solidFill>
                <a:latin typeface="pingfang SC"/>
              </a:rPr>
              <a:t>：</a:t>
            </a:r>
            <a:r>
              <a:rPr lang="zh-CN" altLang="en-US" sz="1400" b="0" i="0" dirty="0">
                <a:solidFill>
                  <a:srgbClr val="333333"/>
                </a:solidFill>
                <a:effectLst/>
                <a:latin typeface="+mn-ea"/>
                <a:ea typeface="+mn-ea"/>
              </a:rPr>
              <a:t>自然语言中存在大量的多义词和歧义词，给语言理解和生成带来很大挑战</a:t>
            </a:r>
          </a:p>
          <a:p>
            <a:pPr algn="l">
              <a:spcBef>
                <a:spcPts val="600"/>
              </a:spcBef>
            </a:pPr>
            <a:r>
              <a:rPr lang="zh-CN" altLang="en-US" sz="1600" dirty="0">
                <a:solidFill>
                  <a:srgbClr val="FF0000"/>
                </a:solidFill>
                <a:latin typeface="+mn-ea"/>
                <a:ea typeface="+mn-ea"/>
              </a:rPr>
              <a:t>上下文依赖性</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自然语言含义往往依赖上下文，同样的词在不同的上下文中可能有不同含义，增加语言理解的难度。</a:t>
            </a:r>
          </a:p>
          <a:p>
            <a:pPr algn="l">
              <a:spcBef>
                <a:spcPts val="600"/>
              </a:spcBef>
            </a:pPr>
            <a:r>
              <a:rPr lang="zh-CN" altLang="en-US" sz="1600" dirty="0">
                <a:solidFill>
                  <a:srgbClr val="FF0000"/>
                </a:solidFill>
                <a:latin typeface="+mn-ea"/>
                <a:ea typeface="+mn-ea"/>
              </a:rPr>
              <a:t>数据稀缺性</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自然语言处理需要大量数据来支持模型的训练和优化，但很多任务的数据很难获取，限制模型性能和应用范围。</a:t>
            </a:r>
          </a:p>
          <a:p>
            <a:pPr algn="l">
              <a:spcBef>
                <a:spcPts val="600"/>
              </a:spcBef>
            </a:pPr>
            <a:r>
              <a:rPr lang="zh-CN" altLang="en-US" sz="1600" dirty="0">
                <a:solidFill>
                  <a:srgbClr val="FF0000"/>
                </a:solidFill>
                <a:latin typeface="+mn-ea"/>
                <a:ea typeface="+mn-ea"/>
              </a:rPr>
              <a:t>多样性和变化性</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自然语言具有很高的多样性和变化性，如不同的语言、方言、口音、语气等。</a:t>
            </a:r>
          </a:p>
          <a:p>
            <a:pPr algn="l">
              <a:spcBef>
                <a:spcPts val="600"/>
              </a:spcBef>
            </a:pPr>
            <a:r>
              <a:rPr lang="zh-CN" altLang="en-US" sz="1600" dirty="0">
                <a:solidFill>
                  <a:srgbClr val="FF0000"/>
                </a:solidFill>
                <a:latin typeface="+mn-ea"/>
                <a:ea typeface="+mn-ea"/>
              </a:rPr>
              <a:t>语言规则复杂性</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自然语言的语法和语义规则非常复杂，需要深入理解语言结构和语言规则才能进行有效处理。</a:t>
            </a:r>
          </a:p>
          <a:p>
            <a:pPr algn="l">
              <a:spcBef>
                <a:spcPts val="600"/>
              </a:spcBef>
            </a:pPr>
            <a:r>
              <a:rPr lang="zh-CN" altLang="en-US" sz="1600" dirty="0">
                <a:solidFill>
                  <a:srgbClr val="FF0000"/>
                </a:solidFill>
                <a:latin typeface="+mn-ea"/>
                <a:ea typeface="+mn-ea"/>
              </a:rPr>
              <a:t>人类主观性和情感性</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自然语言中包含了很多主观性和情感性信息，例如情感、态度、价值观等。</a:t>
            </a:r>
          </a:p>
          <a:p>
            <a:pPr algn="l">
              <a:spcBef>
                <a:spcPts val="600"/>
              </a:spcBef>
            </a:pPr>
            <a:r>
              <a:rPr lang="zh-CN" altLang="en-US" sz="1600" dirty="0">
                <a:solidFill>
                  <a:srgbClr val="FF0000"/>
                </a:solidFill>
                <a:latin typeface="+mn-ea"/>
                <a:ea typeface="+mn-ea"/>
              </a:rPr>
              <a:t>隐私和安全问题</a:t>
            </a:r>
            <a:r>
              <a:rPr lang="zh-CN" altLang="en-US" sz="1600" b="1" i="0" dirty="0">
                <a:solidFill>
                  <a:srgbClr val="000000"/>
                </a:solidFill>
                <a:effectLst/>
                <a:latin typeface="pingfang SC"/>
              </a:rPr>
              <a:t>：</a:t>
            </a:r>
            <a:r>
              <a:rPr lang="zh-CN" altLang="en-US" sz="1400" dirty="0">
                <a:solidFill>
                  <a:srgbClr val="333333"/>
                </a:solidFill>
                <a:latin typeface="+mn-ea"/>
                <a:ea typeface="+mn-ea"/>
              </a:rPr>
              <a:t>自然语言处理涉及到大量个人信息和敏感信息。 </a:t>
            </a:r>
          </a:p>
        </p:txBody>
      </p:sp>
      <p:sp>
        <p:nvSpPr>
          <p:cNvPr id="2" name="矩形 1">
            <a:extLst>
              <a:ext uri="{FF2B5EF4-FFF2-40B4-BE49-F238E27FC236}">
                <a16:creationId xmlns:a16="http://schemas.microsoft.com/office/drawing/2014/main" id="{BB804776-1B3A-EDAE-AAB1-64498EB0A8FD}"/>
              </a:ext>
            </a:extLst>
          </p:cNvPr>
          <p:cNvSpPr/>
          <p:nvPr/>
        </p:nvSpPr>
        <p:spPr>
          <a:xfrm>
            <a:off x="1138250" y="0"/>
            <a:ext cx="5508083"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3.6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rPr>
              <a:t>挑战和限制</a:t>
            </a:r>
            <a:endPar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endParaRPr>
          </a:p>
        </p:txBody>
      </p:sp>
      <p:grpSp>
        <p:nvGrpSpPr>
          <p:cNvPr id="3" name="组合 8">
            <a:extLst>
              <a:ext uri="{FF2B5EF4-FFF2-40B4-BE49-F238E27FC236}">
                <a16:creationId xmlns:a16="http://schemas.microsoft.com/office/drawing/2014/main" id="{5E0AF8E4-09FB-5492-C95B-D8337F27DB3D}"/>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83C02125-C5F0-EF18-6BF0-4DC7DDB099DA}"/>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95D85323-3745-E336-DF15-06D23140E6C5}"/>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5627864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1652" y="1369274"/>
            <a:ext cx="8274716" cy="638508"/>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智能语音和自然语言处理技术是指通过计算机技术实现人机交互的一种技术。它可以让计算机和人类之间进行自然而流畅的交流，从而实现更高效、更便捷、更智能的信息交流和处理。</a:t>
            </a:r>
            <a:endParaRPr kumimoji="0" lang="zh-CN" altLang="zh-CN"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744908" y="721916"/>
            <a:ext cx="2821256" cy="400544"/>
            <a:chOff x="838537" y="1063625"/>
            <a:chExt cx="3024783"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948236" y="1092815"/>
              <a:ext cx="2714900" cy="458429"/>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、什么是智能语音</a:t>
              </a:r>
            </a:p>
          </p:txBody>
        </p:sp>
      </p:grpSp>
      <p:sp>
        <p:nvSpPr>
          <p:cNvPr id="20" name="矩形 19">
            <a:extLst>
              <a:ext uri="{FF2B5EF4-FFF2-40B4-BE49-F238E27FC236}">
                <a16:creationId xmlns:a16="http://schemas.microsoft.com/office/drawing/2014/main" id="{C643A734-A4CE-3FD8-96BD-77914EB97E30}"/>
              </a:ext>
            </a:extLst>
          </p:cNvPr>
          <p:cNvSpPr/>
          <p:nvPr/>
        </p:nvSpPr>
        <p:spPr>
          <a:xfrm>
            <a:off x="860744" y="9091"/>
            <a:ext cx="5078880" cy="378565"/>
          </a:xfrm>
          <a:prstGeom prst="rect">
            <a:avLst/>
          </a:prstGeom>
        </p:spPr>
        <p:txBody>
          <a:bodyPr wrap="square" bIns="0">
            <a:spAutoFit/>
          </a:bodyPr>
          <a:lstStyle/>
          <a:p>
            <a:pPr marL="171450" marR="0" lvl="0" indent="-171450" defTabSz="343760" eaLnBrk="1" latinLnBrk="0" hangingPunct="1">
              <a:lnSpc>
                <a:spcPct val="90000"/>
              </a:lnSpc>
              <a:spcBef>
                <a:spcPct val="20000"/>
              </a:spcBef>
              <a:buClrTx/>
              <a:buSzTx/>
              <a:buFontTx/>
              <a:buNone/>
              <a:tabLst/>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3.1</a:t>
            </a: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rPr>
              <a:t>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rPr>
              <a:t>语音智能与自然语言处理概述</a:t>
            </a:r>
            <a:endPar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endParaRPr>
          </a:p>
        </p:txBody>
      </p:sp>
      <p:sp>
        <p:nvSpPr>
          <p:cNvPr id="6" name="矩形 5">
            <a:extLst>
              <a:ext uri="{FF2B5EF4-FFF2-40B4-BE49-F238E27FC236}">
                <a16:creationId xmlns:a16="http://schemas.microsoft.com/office/drawing/2014/main" id="{D4EF0002-B200-25DD-4415-2CFC077780BE}"/>
              </a:ext>
            </a:extLst>
          </p:cNvPr>
          <p:cNvSpPr/>
          <p:nvPr/>
        </p:nvSpPr>
        <p:spPr>
          <a:xfrm>
            <a:off x="777812" y="2282429"/>
            <a:ext cx="3659016" cy="2270814"/>
          </a:xfrm>
          <a:prstGeom prst="rect">
            <a:avLst/>
          </a:prstGeom>
        </p:spPr>
        <p:txBody>
          <a:bodyPr wrap="square">
            <a:spAutoFit/>
          </a:bodyPr>
          <a:lstStyle/>
          <a:p>
            <a:pPr marL="0" marR="0" lvl="0" indent="0" algn="l" defTabSz="343760" rtl="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语音处理</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en-US" altLang="zh-CN"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speech signal processing</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）是研究语音发声过程、语音信号的统计特性、语音的自动识别、机器合成以及语音感知等各种处理技术的总称。它是一门研究如何让机器能够“言听计从”的学科，属于人工智能中的</a:t>
            </a:r>
            <a:r>
              <a:rPr kumimoji="0" lang="zh-CN" altLang="en-US" sz="1600" b="0" i="0" u="none" strike="noStrike" kern="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感知智能范畴</a:t>
            </a: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endParaRPr kumimoji="0" lang="en-US" altLang="zh-CN"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2" name="组合 8">
            <a:extLst>
              <a:ext uri="{FF2B5EF4-FFF2-40B4-BE49-F238E27FC236}">
                <a16:creationId xmlns:a16="http://schemas.microsoft.com/office/drawing/2014/main" id="{0B96015F-840C-4291-7B69-BE09010732F5}"/>
              </a:ext>
            </a:extLst>
          </p:cNvPr>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01004977-86C6-A291-823A-CCB9C408987A}"/>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312A369E-0D56-A5CE-2600-A790014BFF1B}"/>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7" name="矩形 6">
            <a:extLst>
              <a:ext uri="{FF2B5EF4-FFF2-40B4-BE49-F238E27FC236}">
                <a16:creationId xmlns:a16="http://schemas.microsoft.com/office/drawing/2014/main" id="{ACA4806E-3D8A-B528-23E7-D6EBC66FDADE}"/>
              </a:ext>
            </a:extLst>
          </p:cNvPr>
          <p:cNvSpPr/>
          <p:nvPr/>
        </p:nvSpPr>
        <p:spPr>
          <a:xfrm>
            <a:off x="4810505" y="2268515"/>
            <a:ext cx="3989122" cy="2270686"/>
          </a:xfrm>
          <a:prstGeom prst="rect">
            <a:avLst/>
          </a:prstGeom>
        </p:spPr>
        <p:txBody>
          <a:bodyPr wrap="square">
            <a:spAutoFit/>
          </a:bodyPr>
          <a:lstStyle/>
          <a:p>
            <a:pPr marR="0" lvl="0" algn="l" defTabSz="351908" rtl="0" eaLnBrk="1" fontAlgn="auto" latinLnBrk="0" hangingPunct="1">
              <a:lnSpc>
                <a:spcPct val="150000"/>
              </a:lnSpc>
              <a:spcBef>
                <a:spcPts val="462"/>
              </a:spcBef>
              <a:spcAft>
                <a:spcPts val="0"/>
              </a:spcAft>
              <a:buClrTx/>
              <a:buSzTx/>
              <a:tabLst/>
              <a:defRPr/>
            </a:pPr>
            <a:r>
              <a:rPr lang="zh-CN" altLang="en-US" sz="1600" b="1" dirty="0">
                <a:latin typeface="微软雅黑" panose="020B0503020204020204" pitchFamily="34" charset="-122"/>
                <a:ea typeface="微软雅黑" panose="020B0503020204020204" pitchFamily="34" charset="-122"/>
                <a:sym typeface="+mn-lt"/>
              </a:rPr>
              <a:t>语音处理</a:t>
            </a:r>
            <a:r>
              <a:rPr lang="zh-CN" altLang="en-US" sz="1600" b="1" dirty="0">
                <a:latin typeface="微软雅黑" panose="020B0503020204020204" pitchFamily="34" charset="-122"/>
                <a:ea typeface="微软雅黑" panose="020B0503020204020204" pitchFamily="34" charset="-122"/>
              </a:rPr>
              <a:t>常用技术</a:t>
            </a:r>
            <a:endParaRPr kumimoji="0" lang="en-US" altLang="zh-CN" sz="1539" b="0" i="0" u="none" strike="noStrike" kern="1200" cap="none" spc="0" normalizeH="0" baseline="0" noProof="0" dirty="0">
              <a:ln>
                <a:noFill/>
              </a:ln>
              <a:effectLst/>
              <a:uLnTx/>
              <a:uFillTx/>
              <a:latin typeface="-apple-system"/>
              <a:ea typeface="等线" panose="02010600030101010101" pitchFamily="2" charset="-122"/>
              <a:cs typeface="+mn-cs"/>
            </a:endParaRPr>
          </a:p>
          <a:p>
            <a:pPr marL="263930" marR="0" lvl="0" indent="-263930" algn="l" defTabSz="351908"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语音识别：说的是什么？</a:t>
            </a:r>
            <a:endParaRPr kumimoji="0" lang="en-US" altLang="zh-CN"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endParaRPr>
          </a:p>
          <a:p>
            <a:pPr marL="263930" marR="0" lvl="0" indent="-263930" algn="l" defTabSz="351908"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语音合成：替我说话！</a:t>
            </a:r>
            <a:endParaRPr kumimoji="0" lang="en-US" altLang="zh-CN"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endParaRPr>
          </a:p>
          <a:p>
            <a:pPr marL="263930" marR="0" lvl="0" indent="-263930" algn="l" defTabSz="351908"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语音增强：消减噪音，让我听得清楚点</a:t>
            </a:r>
            <a:endParaRPr kumimoji="0" lang="en-US" altLang="zh-CN"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endParaRPr>
          </a:p>
          <a:p>
            <a:pPr marL="263930" marR="0" lvl="0" indent="-263930" algn="l" defTabSz="351908"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声纹识别：是谁在说话？</a:t>
            </a:r>
            <a:endParaRPr kumimoji="0" lang="en-US" altLang="zh-CN"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endParaRPr>
          </a:p>
          <a:p>
            <a:pPr marL="263930" marR="0" lvl="0" indent="-263930" algn="l" defTabSz="351908"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rPr>
              <a:t>语音评测：你的发音水平如何？</a:t>
            </a:r>
            <a:endParaRPr kumimoji="0" lang="en-US" altLang="zh-CN" sz="1600" b="0" i="0" u="none" strike="noStrike" kern="1200" cap="none" spc="0" normalizeH="0" baseline="0" noProof="0" dirty="0">
              <a:ln>
                <a:noFill/>
              </a:ln>
              <a:solidFill>
                <a:prstClr val="black"/>
              </a:solidFill>
              <a:effectLst/>
              <a:uLnTx/>
              <a:uFillTx/>
              <a:latin typeface="-apple-system"/>
              <a:ea typeface="等线" panose="02010600030101010101" pitchFamily="2" charset="-122"/>
              <a:cs typeface="+mn-cs"/>
            </a:endParaRPr>
          </a:p>
        </p:txBody>
      </p:sp>
    </p:spTree>
    <p:extLst>
      <p:ext uri="{BB962C8B-B14F-4D97-AF65-F5344CB8AC3E}">
        <p14:creationId xmlns:p14="http://schemas.microsoft.com/office/powerpoint/2010/main" val="227389778"/>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38ED6-1EE5-7DE5-3AD6-95732347ECF1}"/>
            </a:ext>
          </a:extLst>
        </p:cNvPr>
        <p:cNvGrpSpPr/>
        <p:nvPr/>
      </p:nvGrpSpPr>
      <p:grpSpPr>
        <a:xfrm>
          <a:off x="0" y="0"/>
          <a:ext cx="0" cy="0"/>
          <a:chOff x="0" y="0"/>
          <a:chExt cx="0" cy="0"/>
        </a:xfrm>
      </p:grpSpPr>
      <p:grpSp>
        <p:nvGrpSpPr>
          <p:cNvPr id="46" name="组合 45">
            <a:extLst>
              <a:ext uri="{FF2B5EF4-FFF2-40B4-BE49-F238E27FC236}">
                <a16:creationId xmlns:a16="http://schemas.microsoft.com/office/drawing/2014/main" id="{DC83A5D7-70AD-3B5D-8639-F8516BA718C3}"/>
              </a:ext>
            </a:extLst>
          </p:cNvPr>
          <p:cNvGrpSpPr/>
          <p:nvPr/>
        </p:nvGrpSpPr>
        <p:grpSpPr>
          <a:xfrm>
            <a:off x="931683" y="820212"/>
            <a:ext cx="4234512" cy="400544"/>
            <a:chOff x="838537" y="1063625"/>
            <a:chExt cx="3438187" cy="520388"/>
          </a:xfrm>
        </p:grpSpPr>
        <p:grpSp>
          <p:nvGrpSpPr>
            <p:cNvPr id="48" name="组合 47">
              <a:extLst>
                <a:ext uri="{FF2B5EF4-FFF2-40B4-BE49-F238E27FC236}">
                  <a16:creationId xmlns:a16="http://schemas.microsoft.com/office/drawing/2014/main" id="{850A70A4-C9DC-4EFC-CC9A-7068DBFC2474}"/>
                </a:ext>
              </a:extLst>
            </p:cNvPr>
            <p:cNvGrpSpPr/>
            <p:nvPr/>
          </p:nvGrpSpPr>
          <p:grpSpPr>
            <a:xfrm>
              <a:off x="838537" y="1063625"/>
              <a:ext cx="3024783" cy="520388"/>
              <a:chOff x="838538" y="1063625"/>
              <a:chExt cx="2508804" cy="407845"/>
            </a:xfrm>
          </p:grpSpPr>
          <p:sp>
            <p:nvSpPr>
              <p:cNvPr id="50" name="Round Same Side Corner Rectangle 30">
                <a:extLst>
                  <a:ext uri="{FF2B5EF4-FFF2-40B4-BE49-F238E27FC236}">
                    <a16:creationId xmlns:a16="http://schemas.microsoft.com/office/drawing/2014/main" id="{28ADD1FD-5B30-87CA-53E4-B026160FD830}"/>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Round Same Side Corner Rectangle 46">
                <a:extLst>
                  <a:ext uri="{FF2B5EF4-FFF2-40B4-BE49-F238E27FC236}">
                    <a16:creationId xmlns:a16="http://schemas.microsoft.com/office/drawing/2014/main" id="{28FBD99F-21C1-4C95-6E3D-511BAED1D9BD}"/>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51908"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49" name="Text Box 18">
              <a:extLst>
                <a:ext uri="{FF2B5EF4-FFF2-40B4-BE49-F238E27FC236}">
                  <a16:creationId xmlns:a16="http://schemas.microsoft.com/office/drawing/2014/main" id="{0F07F047-CEE7-BDA4-3CCE-1C01AFCE753D}"/>
                </a:ext>
              </a:extLst>
            </p:cNvPr>
            <p:cNvSpPr txBox="1">
              <a:spLocks noChangeArrowheads="1"/>
            </p:cNvSpPr>
            <p:nvPr/>
          </p:nvSpPr>
          <p:spPr bwMode="auto">
            <a:xfrm>
              <a:off x="1052667" y="1108250"/>
              <a:ext cx="3224057" cy="458429"/>
            </a:xfrm>
            <a:prstGeom prst="rect">
              <a:avLst/>
            </a:prstGeom>
            <a:noFill/>
            <a:ln w="9525" algn="ctr">
              <a:noFill/>
              <a:miter lim="800000"/>
            </a:ln>
          </p:spPr>
          <p:txBody>
            <a:bodyPr wrap="square">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自然语言处理中的</a:t>
              </a:r>
              <a:r>
                <a:rPr kumimoji="0" lang="zh-CN" altLang="en-US" sz="1693"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歧义模糊</a:t>
              </a:r>
            </a:p>
          </p:txBody>
        </p:sp>
      </p:grpSp>
      <p:sp>
        <p:nvSpPr>
          <p:cNvPr id="10" name="矩形 9">
            <a:extLst>
              <a:ext uri="{FF2B5EF4-FFF2-40B4-BE49-F238E27FC236}">
                <a16:creationId xmlns:a16="http://schemas.microsoft.com/office/drawing/2014/main" id="{F223E455-8900-C00B-E0E7-2F806E677AA1}"/>
              </a:ext>
            </a:extLst>
          </p:cNvPr>
          <p:cNvSpPr/>
          <p:nvPr/>
        </p:nvSpPr>
        <p:spPr>
          <a:xfrm>
            <a:off x="447113" y="1430798"/>
            <a:ext cx="6975663" cy="3139321"/>
          </a:xfrm>
          <a:prstGeom prst="rect">
            <a:avLst/>
          </a:prstGeom>
        </p:spPr>
        <p:txBody>
          <a:bodyPr wrap="square">
            <a:spAutoFit/>
          </a:bodyPr>
          <a:lstStyle/>
          <a:p>
            <a:pPr marL="263930" marR="0" lvl="0" indent="-263930" defTabSz="351908" eaLnBrk="1" fontAlgn="auto" latinLnBrk="0" hangingPunct="1">
              <a:spcBef>
                <a:spcPts val="1200"/>
              </a:spcBef>
              <a:spcAft>
                <a:spcPts val="0"/>
              </a:spcAft>
              <a:buClrTx/>
              <a:buSzTx/>
              <a:buFont typeface="Wingdings" panose="05000000000000000000" pitchFamily="2" charset="2"/>
              <a:buChar char="Ø"/>
              <a:tabLst/>
              <a:defRPr/>
            </a:pPr>
            <a:r>
              <a:rPr lang="zh-CN" altLang="en-US" sz="1600" dirty="0">
                <a:solidFill>
                  <a:prstClr val="black"/>
                </a:solidFill>
                <a:latin typeface="+mn-ea"/>
                <a:ea typeface="+mn-ea"/>
              </a:rPr>
              <a:t>词法分析歧义：</a:t>
            </a:r>
            <a:r>
              <a:rPr lang="zh-CN" altLang="en-US" sz="1400" dirty="0">
                <a:solidFill>
                  <a:prstClr val="black"/>
                </a:solidFill>
                <a:latin typeface="+mn-ea"/>
                <a:ea typeface="+mn-ea"/>
              </a:rPr>
              <a:t>例如：</a:t>
            </a:r>
            <a:r>
              <a:rPr lang="zh-CN" altLang="en-US" sz="1400" b="0" i="0" dirty="0">
                <a:solidFill>
                  <a:srgbClr val="191B1F"/>
                </a:solidFill>
                <a:effectLst/>
                <a:latin typeface="+mn-ea"/>
                <a:ea typeface="+mn-ea"/>
              </a:rPr>
              <a:t>他背着老师和班长去了网吧。他背着</a:t>
            </a:r>
            <a:r>
              <a:rPr lang="zh-CN" altLang="en-US" sz="1400" b="0" i="0" u="sng" dirty="0">
                <a:solidFill>
                  <a:srgbClr val="191B1F"/>
                </a:solidFill>
                <a:effectLst/>
                <a:latin typeface="+mn-ea"/>
                <a:ea typeface="+mn-ea"/>
              </a:rPr>
              <a:t>老师和班长 </a:t>
            </a:r>
            <a:r>
              <a:rPr lang="zh-CN" altLang="en-US" sz="1400" b="0" i="0" dirty="0">
                <a:solidFill>
                  <a:srgbClr val="191B1F"/>
                </a:solidFill>
                <a:effectLst/>
                <a:latin typeface="+mn-ea"/>
                <a:ea typeface="+mn-ea"/>
              </a:rPr>
              <a:t>去了网吧；</a:t>
            </a:r>
            <a:endParaRPr lang="en-US" altLang="zh-CN" sz="1400" b="0" i="0" dirty="0">
              <a:solidFill>
                <a:srgbClr val="191B1F"/>
              </a:solidFill>
              <a:effectLst/>
              <a:latin typeface="+mn-ea"/>
              <a:ea typeface="+mn-ea"/>
            </a:endParaRPr>
          </a:p>
          <a:p>
            <a:pPr marR="0" lvl="0" defTabSz="351908" eaLnBrk="1" fontAlgn="auto" latinLnBrk="0" hangingPunct="1">
              <a:spcBef>
                <a:spcPts val="1200"/>
              </a:spcBef>
              <a:spcAft>
                <a:spcPts val="0"/>
              </a:spcAft>
              <a:buClrTx/>
              <a:buSzTx/>
              <a:tabLst/>
              <a:defRPr/>
            </a:pPr>
            <a:r>
              <a:rPr lang="en-US" altLang="zh-CN" sz="1400" dirty="0">
                <a:solidFill>
                  <a:srgbClr val="191B1F"/>
                </a:solidFill>
                <a:latin typeface="+mn-ea"/>
                <a:ea typeface="+mn-ea"/>
              </a:rPr>
              <a:t>													</a:t>
            </a:r>
            <a:r>
              <a:rPr lang="zh-CN" altLang="en-US" sz="1400" b="0" i="0" dirty="0">
                <a:solidFill>
                  <a:srgbClr val="191B1F"/>
                </a:solidFill>
                <a:effectLst/>
                <a:latin typeface="+mn-ea"/>
                <a:ea typeface="+mn-ea"/>
              </a:rPr>
              <a:t>他背着老师 </a:t>
            </a:r>
            <a:r>
              <a:rPr lang="zh-CN" altLang="en-US" sz="1400" b="0" i="0" u="sng" dirty="0">
                <a:solidFill>
                  <a:srgbClr val="191B1F"/>
                </a:solidFill>
                <a:effectLst/>
                <a:latin typeface="+mn-ea"/>
                <a:ea typeface="+mn-ea"/>
              </a:rPr>
              <a:t>和班长去了</a:t>
            </a:r>
            <a:r>
              <a:rPr lang="zh-CN" altLang="en-US" sz="1400" b="0" i="0" dirty="0">
                <a:solidFill>
                  <a:srgbClr val="191B1F"/>
                </a:solidFill>
                <a:effectLst/>
                <a:latin typeface="+mn-ea"/>
                <a:ea typeface="+mn-ea"/>
              </a:rPr>
              <a:t>网吧。</a:t>
            </a:r>
            <a:endParaRPr lang="zh-CN" altLang="en-US" sz="1400" dirty="0">
              <a:solidFill>
                <a:prstClr val="black"/>
              </a:solidFill>
              <a:latin typeface="+mn-ea"/>
              <a:ea typeface="+mn-ea"/>
            </a:endParaRPr>
          </a:p>
          <a:p>
            <a:pPr marL="263930" indent="-263930" defTabSz="351908" fontAlgn="auto">
              <a:spcBef>
                <a:spcPts val="1200"/>
              </a:spcBef>
              <a:spcAft>
                <a:spcPts val="0"/>
              </a:spcAft>
              <a:buFont typeface="Wingdings" panose="05000000000000000000" pitchFamily="2" charset="2"/>
              <a:buChar char="Ø"/>
              <a:defRPr/>
            </a:pPr>
            <a:r>
              <a:rPr lang="zh-CN" altLang="en-US" sz="1600" dirty="0">
                <a:solidFill>
                  <a:prstClr val="black"/>
                </a:solidFill>
                <a:latin typeface="+mn-ea"/>
                <a:ea typeface="+mn-ea"/>
              </a:rPr>
              <a:t>语法分析歧义：</a:t>
            </a:r>
            <a:r>
              <a:rPr lang="zh-CN" altLang="en-US" sz="1400" dirty="0">
                <a:solidFill>
                  <a:prstClr val="black"/>
                </a:solidFill>
                <a:latin typeface="+mn-ea"/>
                <a:ea typeface="+mn-ea"/>
              </a:rPr>
              <a:t>例如：咬死了猎人的狗。咬死了＼猎人的狗；</a:t>
            </a:r>
            <a:endParaRPr lang="en-US" altLang="zh-CN" sz="1400" dirty="0">
              <a:solidFill>
                <a:prstClr val="black"/>
              </a:solidFill>
              <a:latin typeface="+mn-ea"/>
              <a:ea typeface="+mn-ea"/>
            </a:endParaRPr>
          </a:p>
          <a:p>
            <a:pPr marL="3594100" defTabSz="351908" fontAlgn="auto">
              <a:spcBef>
                <a:spcPts val="1200"/>
              </a:spcBef>
              <a:spcAft>
                <a:spcPts val="0"/>
              </a:spcAft>
              <a:defRPr/>
            </a:pPr>
            <a:r>
              <a:rPr lang="zh-CN" altLang="en-US" sz="1400" dirty="0">
                <a:solidFill>
                  <a:prstClr val="black"/>
                </a:solidFill>
                <a:latin typeface="+mn-ea"/>
                <a:ea typeface="+mn-ea"/>
              </a:rPr>
              <a:t>咬死了猎人＼的狗。</a:t>
            </a:r>
            <a:endParaRPr lang="en-US" altLang="zh-CN" sz="1400" dirty="0">
              <a:solidFill>
                <a:prstClr val="black"/>
              </a:solidFill>
              <a:latin typeface="+mn-ea"/>
              <a:ea typeface="+mn-ea"/>
            </a:endParaRPr>
          </a:p>
          <a:p>
            <a:pPr marL="263930" indent="-263930" defTabSz="351908" fontAlgn="auto">
              <a:spcBef>
                <a:spcPts val="1200"/>
              </a:spcBef>
              <a:spcAft>
                <a:spcPts val="0"/>
              </a:spcAft>
              <a:buFont typeface="Wingdings" panose="05000000000000000000" pitchFamily="2" charset="2"/>
              <a:buChar char="Ø"/>
              <a:defRPr/>
            </a:pPr>
            <a:r>
              <a:rPr lang="zh-CN" altLang="en-US" sz="1600" dirty="0">
                <a:solidFill>
                  <a:prstClr val="black"/>
                </a:solidFill>
                <a:latin typeface="+mn-ea"/>
                <a:ea typeface="+mn-ea"/>
              </a:rPr>
              <a:t>语义分析歧义：</a:t>
            </a:r>
            <a:r>
              <a:rPr lang="zh-CN" altLang="en-US" sz="1400" dirty="0">
                <a:solidFill>
                  <a:prstClr val="black"/>
                </a:solidFill>
                <a:latin typeface="+mn-ea"/>
                <a:ea typeface="+mn-ea"/>
              </a:rPr>
              <a:t>例如：开刀的是他父亲。</a:t>
            </a:r>
            <a:endParaRPr lang="en-US" altLang="zh-CN" sz="1400" dirty="0">
              <a:solidFill>
                <a:prstClr val="black"/>
              </a:solidFill>
              <a:latin typeface="+mn-ea"/>
              <a:ea typeface="+mn-ea"/>
            </a:endParaRPr>
          </a:p>
          <a:p>
            <a:pPr marL="263930" marR="0" lvl="0" indent="-263930" defTabSz="351908" eaLnBrk="1" fontAlgn="auto" latinLnBrk="0" hangingPunct="1">
              <a:spcBef>
                <a:spcPts val="1200"/>
              </a:spcBef>
              <a:spcAft>
                <a:spcPts val="0"/>
              </a:spcAft>
              <a:buClrTx/>
              <a:buSzTx/>
              <a:buFont typeface="Wingdings" panose="05000000000000000000" pitchFamily="2" charset="2"/>
              <a:buChar char="Ø"/>
              <a:tabLst/>
              <a:defRPr/>
            </a:pPr>
            <a:r>
              <a:rPr lang="zh-CN" altLang="en-US" sz="1600" dirty="0">
                <a:solidFill>
                  <a:prstClr val="black"/>
                </a:solidFill>
                <a:latin typeface="+mn-ea"/>
                <a:ea typeface="+mn-ea"/>
              </a:rPr>
              <a:t>指代不明歧义：</a:t>
            </a:r>
            <a:r>
              <a:rPr lang="zh-CN" altLang="en-US" sz="1400" dirty="0">
                <a:solidFill>
                  <a:prstClr val="black"/>
                </a:solidFill>
                <a:latin typeface="+mn-ea"/>
                <a:ea typeface="+mn-ea"/>
              </a:rPr>
              <a:t>例如：小王回到宿舍，发现老朱和他的朋友坐在那里聊天</a:t>
            </a:r>
            <a:r>
              <a:rPr lang="zh-CN" altLang="en-US" sz="1600" dirty="0">
                <a:solidFill>
                  <a:prstClr val="black"/>
                </a:solidFill>
                <a:latin typeface="+mn-ea"/>
                <a:ea typeface="+mn-ea"/>
              </a:rPr>
              <a:t>。</a:t>
            </a:r>
            <a:endParaRPr lang="en-US" altLang="zh-CN" sz="1600" dirty="0">
              <a:solidFill>
                <a:prstClr val="black"/>
              </a:solidFill>
              <a:latin typeface="+mn-ea"/>
              <a:ea typeface="+mn-ea"/>
            </a:endParaRPr>
          </a:p>
          <a:p>
            <a:pPr marL="263930" indent="-263930" defTabSz="351908" fontAlgn="auto">
              <a:spcBef>
                <a:spcPts val="1200"/>
              </a:spcBef>
              <a:spcAft>
                <a:spcPts val="0"/>
              </a:spcAft>
              <a:buFont typeface="Wingdings" panose="05000000000000000000" pitchFamily="2" charset="2"/>
              <a:buChar char="Ø"/>
              <a:defRPr/>
            </a:pPr>
            <a:r>
              <a:rPr lang="zh-CN" altLang="en-US" sz="1600" dirty="0">
                <a:solidFill>
                  <a:prstClr val="black"/>
                </a:solidFill>
                <a:latin typeface="+mn-ea"/>
                <a:ea typeface="+mn-ea"/>
              </a:rPr>
              <a:t>新词识别：</a:t>
            </a:r>
            <a:r>
              <a:rPr lang="zh-CN" altLang="en-US" sz="1400" dirty="0">
                <a:solidFill>
                  <a:prstClr val="black"/>
                </a:solidFill>
                <a:latin typeface="+mn-ea"/>
                <a:ea typeface="+mn-ea"/>
              </a:rPr>
              <a:t>例如：我很喜欢吃鸡。</a:t>
            </a:r>
            <a:endParaRPr lang="en-US" altLang="zh-CN" sz="1400" dirty="0">
              <a:solidFill>
                <a:prstClr val="black"/>
              </a:solidFill>
              <a:latin typeface="+mn-ea"/>
              <a:ea typeface="+mn-ea"/>
            </a:endParaRPr>
          </a:p>
          <a:p>
            <a:pPr marL="263930" marR="0" lvl="0" indent="-263930" defTabSz="351908" eaLnBrk="1" fontAlgn="auto" latinLnBrk="0" hangingPunct="1">
              <a:spcBef>
                <a:spcPts val="1200"/>
              </a:spcBef>
              <a:spcAft>
                <a:spcPts val="0"/>
              </a:spcAft>
              <a:buClrTx/>
              <a:buSzTx/>
              <a:buFont typeface="Wingdings" panose="05000000000000000000" pitchFamily="2" charset="2"/>
              <a:buChar char="Ø"/>
              <a:tabLst/>
              <a:defRPr/>
            </a:pPr>
            <a:r>
              <a:rPr lang="zh-CN" altLang="en-US" sz="1600" dirty="0">
                <a:solidFill>
                  <a:prstClr val="black"/>
                </a:solidFill>
                <a:latin typeface="+mn-ea"/>
                <a:ea typeface="+mn-ea"/>
              </a:rPr>
              <a:t>语言行为与计划的差异：</a:t>
            </a:r>
            <a:r>
              <a:rPr lang="zh-CN" altLang="en-US" sz="1400" dirty="0">
                <a:solidFill>
                  <a:prstClr val="black"/>
                </a:solidFill>
                <a:latin typeface="+mn-ea"/>
                <a:ea typeface="+mn-ea"/>
              </a:rPr>
              <a:t>例如：</a:t>
            </a:r>
            <a:r>
              <a:rPr lang="zh-CN" altLang="zh-CN" sz="1400" dirty="0">
                <a:solidFill>
                  <a:prstClr val="black"/>
                </a:solidFill>
                <a:latin typeface="+mn-ea"/>
                <a:ea typeface="+mn-ea"/>
              </a:rPr>
              <a:t>你能把盐递过来吗</a:t>
            </a:r>
            <a:r>
              <a:rPr lang="zh-CN" altLang="en-US" sz="1400" dirty="0">
                <a:solidFill>
                  <a:prstClr val="black"/>
                </a:solidFill>
                <a:latin typeface="+mn-ea"/>
                <a:ea typeface="+mn-ea"/>
              </a:rPr>
              <a:t>？</a:t>
            </a:r>
            <a:endParaRPr lang="en-US" altLang="zh-CN" sz="1400" dirty="0">
              <a:solidFill>
                <a:prstClr val="black"/>
              </a:solidFill>
              <a:latin typeface="+mn-ea"/>
              <a:ea typeface="+mn-ea"/>
            </a:endParaRPr>
          </a:p>
        </p:txBody>
      </p:sp>
      <p:grpSp>
        <p:nvGrpSpPr>
          <p:cNvPr id="4" name="组合 8">
            <a:extLst>
              <a:ext uri="{FF2B5EF4-FFF2-40B4-BE49-F238E27FC236}">
                <a16:creationId xmlns:a16="http://schemas.microsoft.com/office/drawing/2014/main" id="{5B4CA53F-A536-687C-D157-920FD339863E}"/>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5" name="燕尾形 11">
              <a:extLst>
                <a:ext uri="{FF2B5EF4-FFF2-40B4-BE49-F238E27FC236}">
                  <a16:creationId xmlns:a16="http://schemas.microsoft.com/office/drawing/2014/main" id="{4F87CAD2-02F9-AAA1-3355-353CA02A9B7E}"/>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燕尾形 12">
              <a:extLst>
                <a:ext uri="{FF2B5EF4-FFF2-40B4-BE49-F238E27FC236}">
                  <a16:creationId xmlns:a16="http://schemas.microsoft.com/office/drawing/2014/main" id="{93CB9044-32C5-015E-A808-6C916FD462C4}"/>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7" name="矩形 6">
            <a:extLst>
              <a:ext uri="{FF2B5EF4-FFF2-40B4-BE49-F238E27FC236}">
                <a16:creationId xmlns:a16="http://schemas.microsoft.com/office/drawing/2014/main" id="{F39D2565-8862-ACFF-AD63-015D6E283401}"/>
              </a:ext>
            </a:extLst>
          </p:cNvPr>
          <p:cNvSpPr/>
          <p:nvPr/>
        </p:nvSpPr>
        <p:spPr>
          <a:xfrm>
            <a:off x="1103788" y="0"/>
            <a:ext cx="5216430"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3.6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自然语言处理的</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rPr>
              <a:t>挑战和限制</a:t>
            </a:r>
            <a:endPar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endParaRPr>
          </a:p>
        </p:txBody>
      </p:sp>
      <p:pic>
        <p:nvPicPr>
          <p:cNvPr id="3" name="图片 2">
            <a:extLst>
              <a:ext uri="{FF2B5EF4-FFF2-40B4-BE49-F238E27FC236}">
                <a16:creationId xmlns:a16="http://schemas.microsoft.com/office/drawing/2014/main" id="{66942BD9-29C5-569C-5761-21EF0CD95052}"/>
              </a:ext>
            </a:extLst>
          </p:cNvPr>
          <p:cNvPicPr>
            <a:picLocks noChangeAspect="1"/>
          </p:cNvPicPr>
          <p:nvPr/>
        </p:nvPicPr>
        <p:blipFill>
          <a:blip r:embed="rId3"/>
          <a:stretch>
            <a:fillRect/>
          </a:stretch>
        </p:blipFill>
        <p:spPr>
          <a:xfrm>
            <a:off x="7422776" y="3284576"/>
            <a:ext cx="1721224" cy="1858924"/>
          </a:xfrm>
          <a:prstGeom prst="rect">
            <a:avLst/>
          </a:prstGeom>
        </p:spPr>
      </p:pic>
    </p:spTree>
    <p:extLst>
      <p:ext uri="{BB962C8B-B14F-4D97-AF65-F5344CB8AC3E}">
        <p14:creationId xmlns:p14="http://schemas.microsoft.com/office/powerpoint/2010/main" val="31385996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79910" cy="5173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buFont typeface="Arial" panose="020B0604020202020204" pitchFamily="34" charset="0"/>
              <a:buNone/>
              <a:defRPr/>
            </a:pPr>
            <a:endParaRPr lang="zh-CN" altLang="en-US"/>
          </a:p>
        </p:txBody>
      </p:sp>
      <p:sp>
        <p:nvSpPr>
          <p:cNvPr id="42" name="Rectangle 21"/>
          <p:cNvSpPr txBox="1">
            <a:spLocks noChangeArrowheads="1"/>
          </p:cNvSpPr>
          <p:nvPr/>
        </p:nvSpPr>
        <p:spPr bwMode="auto">
          <a:xfrm>
            <a:off x="3311302" y="4619144"/>
            <a:ext cx="4250188" cy="6921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zh-CN" altLang="zh-CN" sz="2400" b="1" i="0" u="none" strike="noStrike" kern="0" cap="none" spc="0" normalizeH="0" baseline="0" noProof="0" dirty="0">
              <a:ln>
                <a:noFill/>
              </a:ln>
              <a:solidFill>
                <a:srgbClr val="2638AE"/>
              </a:solidFill>
              <a:effectLst>
                <a:outerShdw blurRad="38100" dist="38100" dir="2700000" algn="tl">
                  <a:srgbClr val="C0C0C0"/>
                </a:outerShdw>
              </a:effectLst>
              <a:uLnTx/>
              <a:uFillTx/>
              <a:latin typeface="宋体" pitchFamily="2" charset="-122"/>
              <a:ea typeface="宋体" pitchFamily="2" charset="-122"/>
              <a:cs typeface="+mj-cs"/>
            </a:endParaRPr>
          </a:p>
        </p:txBody>
      </p:sp>
      <p:pic>
        <p:nvPicPr>
          <p:cNvPr id="3" name="图片 2">
            <a:extLst>
              <a:ext uri="{FF2B5EF4-FFF2-40B4-BE49-F238E27FC236}">
                <a16:creationId xmlns:a16="http://schemas.microsoft.com/office/drawing/2014/main" id="{F031E2AF-8170-DDBF-3B64-4E40577E76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4" name="图片 3">
            <a:extLst>
              <a:ext uri="{FF2B5EF4-FFF2-40B4-BE49-F238E27FC236}">
                <a16:creationId xmlns:a16="http://schemas.microsoft.com/office/drawing/2014/main" id="{A98EFD22-7D35-933F-2509-4EE0A394A938}"/>
              </a:ext>
            </a:extLst>
          </p:cNvPr>
          <p:cNvPicPr>
            <a:picLocks noChangeAspect="1"/>
          </p:cNvPicPr>
          <p:nvPr/>
        </p:nvPicPr>
        <p:blipFill rotWithShape="1">
          <a:blip r:embed="rId4">
            <a:extLst>
              <a:ext uri="{28A0092B-C50C-407E-A947-70E740481C1C}">
                <a14:useLocalDpi xmlns:a14="http://schemas.microsoft.com/office/drawing/2010/main" val="0"/>
              </a:ext>
            </a:extLst>
          </a:blip>
          <a:srcRect b="4203"/>
          <a:stretch/>
        </p:blipFill>
        <p:spPr>
          <a:xfrm>
            <a:off x="1948877" y="248481"/>
            <a:ext cx="4523981" cy="2524291"/>
          </a:xfrm>
          <a:prstGeom prst="rect">
            <a:avLst/>
          </a:prstGeom>
          <a:ln>
            <a:noFill/>
          </a:ln>
          <a:effectLst>
            <a:softEdge rad="112500"/>
          </a:effectLst>
        </p:spPr>
      </p:pic>
      <p:sp>
        <p:nvSpPr>
          <p:cNvPr id="7" name="Rectangle 3">
            <a:extLst>
              <a:ext uri="{FF2B5EF4-FFF2-40B4-BE49-F238E27FC236}">
                <a16:creationId xmlns:a16="http://schemas.microsoft.com/office/drawing/2014/main" id="{6A230AC9-09CC-BF5C-B23D-6851E71E2FCB}"/>
              </a:ext>
            </a:extLst>
          </p:cNvPr>
          <p:cNvSpPr txBox="1">
            <a:spLocks/>
          </p:cNvSpPr>
          <p:nvPr/>
        </p:nvSpPr>
        <p:spPr bwMode="auto">
          <a:xfrm>
            <a:off x="1344426" y="2910080"/>
            <a:ext cx="6897414" cy="2078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hangingPunct="0">
              <a:lnSpc>
                <a:spcPct val="110000"/>
              </a:lnSpc>
              <a:spcBef>
                <a:spcPts val="1000"/>
              </a:spcBef>
              <a:defRPr/>
            </a:pPr>
            <a:r>
              <a:rPr lang="zh-CN" altLang="en-US" sz="1400" dirty="0">
                <a:effectLst/>
                <a:latin typeface="+mn-ea"/>
                <a:ea typeface="+mn-ea"/>
                <a:cs typeface="Times New Roman" panose="02020603050405020304" pitchFamily="18" charset="0"/>
              </a:rPr>
              <a:t>附视频：</a:t>
            </a:r>
            <a:endParaRPr lang="en-US" altLang="zh-CN" sz="1400" dirty="0">
              <a:effectLst/>
              <a:latin typeface="+mn-ea"/>
              <a:ea typeface="+mn-ea"/>
              <a:cs typeface="Times New Roman" panose="02020603050405020304" pitchFamily="18" charset="0"/>
            </a:endParaRPr>
          </a:p>
          <a:p>
            <a:pPr eaLnBrk="0" hangingPunct="0">
              <a:lnSpc>
                <a:spcPct val="110000"/>
              </a:lnSpc>
              <a:spcBef>
                <a:spcPts val="1000"/>
              </a:spcBef>
              <a:defRPr/>
            </a:pPr>
            <a:r>
              <a:rPr lang="en-US" altLang="zh-CN" sz="1400" b="0" i="0" dirty="0">
                <a:effectLst/>
                <a:latin typeface="PingFang SC"/>
              </a:rPr>
              <a:t>AI</a:t>
            </a:r>
            <a:r>
              <a:rPr lang="zh-CN" altLang="en-US" sz="1400" b="0" i="0" dirty="0">
                <a:effectLst/>
                <a:latin typeface="PingFang SC"/>
              </a:rPr>
              <a:t>是怎样识别语音的？</a:t>
            </a:r>
            <a:r>
              <a:rPr lang="en-US" altLang="zh-CN" sz="1400" dirty="0">
                <a:latin typeface="PingFang SC"/>
              </a:rPr>
              <a:t>(</a:t>
            </a:r>
            <a:r>
              <a:rPr lang="zh-CN" altLang="en-US" sz="1400" dirty="0">
                <a:latin typeface="PingFang SC"/>
              </a:rPr>
              <a:t>时长</a:t>
            </a:r>
            <a:r>
              <a:rPr lang="en-US" altLang="zh-CN" sz="1400" dirty="0">
                <a:latin typeface="PingFang SC"/>
              </a:rPr>
              <a:t>3:10)</a:t>
            </a:r>
            <a:r>
              <a:rPr lang="zh-CN" altLang="en-US" sz="1400" dirty="0">
                <a:latin typeface="PingFang SC"/>
              </a:rPr>
              <a:t>：</a:t>
            </a:r>
            <a:endParaRPr lang="en-US" altLang="zh-CN" sz="1400" dirty="0">
              <a:latin typeface="PingFang SC"/>
            </a:endParaRPr>
          </a:p>
          <a:p>
            <a:pPr eaLnBrk="0" hangingPunct="0">
              <a:lnSpc>
                <a:spcPct val="110000"/>
              </a:lnSpc>
              <a:spcBef>
                <a:spcPts val="0"/>
              </a:spcBef>
              <a:defRPr/>
            </a:pPr>
            <a:r>
              <a:rPr lang="en-US" altLang="zh-CN" sz="1400" b="0" kern="2200" dirty="0">
                <a:solidFill>
                  <a:srgbClr val="000000"/>
                </a:solidFill>
                <a:effectLst/>
                <a:latin typeface="+mn-ea"/>
                <a:ea typeface="+mn-ea"/>
                <a:hlinkClick r:id="rId5"/>
              </a:rPr>
              <a:t>https://www.bilibili.com/video/BV1Sb4y1H7eW/?spm_id_from=333.788&amp;vd_source=cbd25d242a55163d5e1b068ea999a6e0</a:t>
            </a:r>
            <a:endParaRPr lang="en-US" altLang="zh-CN" sz="1400" b="0" kern="2200" dirty="0">
              <a:solidFill>
                <a:srgbClr val="000000"/>
              </a:solidFill>
              <a:effectLst/>
              <a:latin typeface="+mn-ea"/>
              <a:ea typeface="+mn-ea"/>
            </a:endParaRPr>
          </a:p>
          <a:p>
            <a:pPr eaLnBrk="0" hangingPunct="0">
              <a:lnSpc>
                <a:spcPct val="110000"/>
              </a:lnSpc>
              <a:spcBef>
                <a:spcPts val="1000"/>
              </a:spcBef>
              <a:defRPr/>
            </a:pPr>
            <a:r>
              <a:rPr lang="en-US" altLang="zh-CN" sz="1400" b="0" i="0" dirty="0">
                <a:effectLst/>
                <a:latin typeface="PingFang SC"/>
              </a:rPr>
              <a:t>AI</a:t>
            </a:r>
            <a:r>
              <a:rPr lang="zh-CN" altLang="en-US" sz="1400" b="0" i="0" dirty="0">
                <a:effectLst/>
                <a:latin typeface="PingFang SC"/>
              </a:rPr>
              <a:t>如何理解自然语言？</a:t>
            </a:r>
            <a:r>
              <a:rPr lang="en-US" altLang="zh-CN" sz="1400" dirty="0">
                <a:latin typeface="PingFang SC"/>
              </a:rPr>
              <a:t>(</a:t>
            </a:r>
            <a:r>
              <a:rPr lang="zh-CN" altLang="en-US" sz="1400" dirty="0">
                <a:latin typeface="PingFang SC"/>
              </a:rPr>
              <a:t>时长</a:t>
            </a:r>
            <a:r>
              <a:rPr lang="en-US" altLang="zh-CN" sz="1400" dirty="0">
                <a:latin typeface="PingFang SC"/>
              </a:rPr>
              <a:t>3:20)</a:t>
            </a:r>
            <a:r>
              <a:rPr lang="zh-CN" altLang="en-US" sz="1400" dirty="0">
                <a:latin typeface="PingFang SC"/>
              </a:rPr>
              <a:t>：</a:t>
            </a:r>
            <a:endParaRPr lang="en-US" altLang="zh-CN" sz="1400" dirty="0">
              <a:latin typeface="PingFang SC"/>
            </a:endParaRPr>
          </a:p>
          <a:p>
            <a:pPr algn="just"/>
            <a:r>
              <a:rPr lang="en-US" altLang="zh-CN" sz="1400" u="sng"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hlinkClick r:id="rId6"/>
              </a:rPr>
              <a:t>https://www.bilibili.com/video/BV1Y3411a7iD/?spm_id_from=333.788&amp;vd_source=cbd25d242a55163d5e1b068ea999a6e0</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eaLnBrk="0" hangingPunct="0">
              <a:lnSpc>
                <a:spcPct val="110000"/>
              </a:lnSpc>
              <a:spcBef>
                <a:spcPts val="0"/>
              </a:spcBef>
              <a:defRPr/>
            </a:pPr>
            <a:endParaRPr kumimoji="0" lang="en-US" altLang="zh-CN" sz="2400" b="1" i="0" u="none" strike="noStrike" kern="0" cap="none" spc="0" normalizeH="0" baseline="0" noProof="0" dirty="0">
              <a:ln>
                <a:noFill/>
              </a:ln>
              <a:solidFill>
                <a:schemeClr val="hlink"/>
              </a:solidFill>
              <a:effectLst/>
              <a:uLnTx/>
              <a:uFillTx/>
              <a:latin typeface="+mn-lt"/>
              <a:ea typeface="黑体" pitchFamily="49" charset="-122"/>
              <a:cs typeface="+mn-cs"/>
            </a:endParaRPr>
          </a:p>
        </p:txBody>
      </p:sp>
      <p:sp>
        <p:nvSpPr>
          <p:cNvPr id="8" name="Rectangle 3">
            <a:extLst>
              <a:ext uri="{FF2B5EF4-FFF2-40B4-BE49-F238E27FC236}">
                <a16:creationId xmlns:a16="http://schemas.microsoft.com/office/drawing/2014/main" id="{FDF07044-DA1D-69C3-557A-537DE013A3C1}"/>
              </a:ext>
            </a:extLst>
          </p:cNvPr>
          <p:cNvSpPr txBox="1">
            <a:spLocks/>
          </p:cNvSpPr>
          <p:nvPr/>
        </p:nvSpPr>
        <p:spPr bwMode="auto">
          <a:xfrm>
            <a:off x="164516" y="2986214"/>
            <a:ext cx="850877" cy="20019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10000"/>
              </a:lnSpc>
              <a:spcBef>
                <a:spcPts val="1000"/>
              </a:spcBef>
              <a:spcAft>
                <a:spcPct val="0"/>
              </a:spcAft>
              <a:buClrTx/>
              <a:buSzTx/>
              <a:buFont typeface="Wingdings" pitchFamily="2" charset="2"/>
              <a:buNone/>
              <a:tabLst/>
              <a:defRPr/>
            </a:pPr>
            <a:r>
              <a:rPr lang="zh-CN" altLang="en-US" sz="4400" b="1" kern="0" dirty="0">
                <a:solidFill>
                  <a:schemeClr val="hlink"/>
                </a:solidFill>
                <a:latin typeface="方正舒体" panose="02010601030101010101" pitchFamily="2" charset="-122"/>
                <a:ea typeface="方正舒体" panose="02010601030101010101" pitchFamily="2" charset="-122"/>
              </a:rPr>
              <a:t>再见</a:t>
            </a:r>
            <a:r>
              <a:rPr kumimoji="0" lang="zh-CN" altLang="en-US" sz="4400" b="1" i="0" u="none" strike="noStrike" kern="0" cap="none" spc="0" normalizeH="0" baseline="0" noProof="0" dirty="0">
                <a:ln>
                  <a:noFill/>
                </a:ln>
                <a:solidFill>
                  <a:schemeClr val="hlink"/>
                </a:solidFill>
                <a:effectLst/>
                <a:uLnTx/>
                <a:uFillTx/>
                <a:latin typeface="+mn-lt"/>
                <a:ea typeface="黑体" pitchFamily="49" charset="-122"/>
                <a:cs typeface="+mn-cs"/>
              </a:rPr>
              <a:t> </a:t>
            </a:r>
            <a:endParaRPr kumimoji="0" lang="en-US" altLang="zh-CN" sz="4400" b="1" i="0" u="none" strike="noStrike" kern="0" cap="none" spc="0" normalizeH="0" baseline="0" noProof="0" dirty="0">
              <a:ln>
                <a:noFill/>
              </a:ln>
              <a:solidFill>
                <a:schemeClr val="hlink"/>
              </a:solidFill>
              <a:effectLst/>
              <a:uLnTx/>
              <a:uFillTx/>
              <a:latin typeface="+mn-lt"/>
              <a:ea typeface="黑体"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643A734-A4CE-3FD8-96BD-77914EB97E30}"/>
              </a:ext>
            </a:extLst>
          </p:cNvPr>
          <p:cNvSpPr/>
          <p:nvPr/>
        </p:nvSpPr>
        <p:spPr>
          <a:xfrm>
            <a:off x="473487" y="747797"/>
            <a:ext cx="3598307" cy="330411"/>
          </a:xfrm>
          <a:prstGeom prst="rect">
            <a:avLst/>
          </a:prstGeom>
        </p:spPr>
        <p:txBody>
          <a:bodyPr wrap="square" bIns="0">
            <a:spAutoFit/>
          </a:bodyPr>
          <a:lstStyle/>
          <a:p>
            <a:pPr marL="0" marR="0" lvl="0" indent="0" algn="l" defTabSz="351908" rtl="0" eaLnBrk="1" fontAlgn="auto" latinLnBrk="0" hangingPunct="1">
              <a:lnSpc>
                <a:spcPct val="100000"/>
              </a:lnSpc>
              <a:spcBef>
                <a:spcPts val="0"/>
              </a:spcBef>
              <a:spcAft>
                <a:spcPts val="0"/>
              </a:spcAft>
              <a:buClrTx/>
              <a:buSzTx/>
              <a:buFontTx/>
              <a:buNone/>
              <a:tabLst/>
              <a:defRPr/>
            </a:pPr>
            <a:r>
              <a:rPr kumimoji="0" lang="en-US" altLang="zh-CN" sz="1847"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mn-lt"/>
              </a:rPr>
              <a:t>4.1 </a:t>
            </a:r>
            <a:r>
              <a:rPr kumimoji="0" lang="zh-CN" altLang="en-US" sz="1847"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mn-lt"/>
              </a:rPr>
              <a:t>自然语言处理的概念</a:t>
            </a:r>
          </a:p>
        </p:txBody>
      </p:sp>
      <p:sp>
        <p:nvSpPr>
          <p:cNvPr id="2" name="矩形 1">
            <a:extLst>
              <a:ext uri="{FF2B5EF4-FFF2-40B4-BE49-F238E27FC236}">
                <a16:creationId xmlns:a16="http://schemas.microsoft.com/office/drawing/2014/main" id="{4E4D37DD-79F4-A9EA-9A67-C00750DD0BB0}"/>
              </a:ext>
            </a:extLst>
          </p:cNvPr>
          <p:cNvSpPr/>
          <p:nvPr/>
        </p:nvSpPr>
        <p:spPr>
          <a:xfrm>
            <a:off x="543929" y="3065290"/>
            <a:ext cx="8600071" cy="1569084"/>
          </a:xfrm>
          <a:prstGeom prst="rect">
            <a:avLst/>
          </a:prstGeom>
        </p:spPr>
        <p:txBody>
          <a:bodyPr wrap="square">
            <a:spAutoFit/>
          </a:bodyPr>
          <a:lstStyle/>
          <a:p>
            <a:pPr marL="263930" indent="-263930" defTabSz="351908" fontAlgn="auto">
              <a:lnSpc>
                <a:spcPct val="150000"/>
              </a:lnSpc>
              <a:spcBef>
                <a:spcPts val="462"/>
              </a:spcBef>
              <a:spcAft>
                <a:spcPts val="0"/>
              </a:spcAft>
              <a:buFont typeface="Wingdings" panose="05000000000000000000" pitchFamily="2" charset="2"/>
              <a:buChar char="Ø"/>
            </a:pPr>
            <a:r>
              <a:rPr lang="zh-CN" altLang="en-US" sz="1600" b="1" dirty="0">
                <a:solidFill>
                  <a:srgbClr val="005490"/>
                </a:solidFill>
                <a:latin typeface="+mn-ea"/>
                <a:ea typeface="+mn-ea"/>
              </a:rPr>
              <a:t>核心技术</a:t>
            </a:r>
            <a:r>
              <a:rPr lang="zh-CN" altLang="en-US" sz="1600" dirty="0">
                <a:solidFill>
                  <a:prstClr val="black"/>
                </a:solidFill>
                <a:latin typeface="+mn-ea"/>
                <a:ea typeface="+mn-ea"/>
              </a:rPr>
              <a:t>：词法分析、句法分析、语义分析、</a:t>
            </a:r>
            <a:r>
              <a:rPr lang="zh-CN" altLang="en-US" sz="1600" b="0" i="0" dirty="0">
                <a:solidFill>
                  <a:srgbClr val="333333"/>
                </a:solidFill>
                <a:effectLst/>
                <a:latin typeface="pingfang SC"/>
              </a:rPr>
              <a:t>语言生成</a:t>
            </a:r>
            <a:r>
              <a:rPr lang="zh-CN" altLang="en-US" sz="1600" dirty="0">
                <a:solidFill>
                  <a:prstClr val="black"/>
                </a:solidFill>
                <a:latin typeface="+mn-ea"/>
                <a:ea typeface="+mn-ea"/>
              </a:rPr>
              <a:t>等。</a:t>
            </a:r>
            <a:endParaRPr lang="en-US" altLang="zh-CN" sz="1600" dirty="0">
              <a:solidFill>
                <a:prstClr val="black"/>
              </a:solidFill>
              <a:latin typeface="+mn-ea"/>
              <a:ea typeface="+mn-ea"/>
            </a:endParaRPr>
          </a:p>
          <a:p>
            <a:pPr marL="285750" indent="-285750" defTabSz="351908" fontAlgn="auto">
              <a:lnSpc>
                <a:spcPct val="150000"/>
              </a:lnSpc>
              <a:spcBef>
                <a:spcPts val="462"/>
              </a:spcBef>
              <a:spcAft>
                <a:spcPts val="0"/>
              </a:spcAft>
              <a:buFont typeface="Wingdings" panose="05000000000000000000" pitchFamily="2" charset="2"/>
              <a:buChar char="Ø"/>
            </a:pPr>
            <a:r>
              <a:rPr lang="zh-CN" altLang="en-US" sz="1600" b="1" dirty="0">
                <a:solidFill>
                  <a:srgbClr val="005490"/>
                </a:solidFill>
                <a:latin typeface="+mn-ea"/>
                <a:ea typeface="+mn-ea"/>
              </a:rPr>
              <a:t>常见应用</a:t>
            </a:r>
            <a:r>
              <a:rPr lang="zh-CN" altLang="en-US" sz="1600" dirty="0">
                <a:solidFill>
                  <a:prstClr val="black"/>
                </a:solidFill>
                <a:latin typeface="+mn-ea"/>
                <a:ea typeface="+mn-ea"/>
              </a:rPr>
              <a:t>：机器翻译、自动摘要、舆情监控、情感分析、文本分类、信息抽取</a:t>
            </a:r>
            <a:r>
              <a:rPr lang="zh-CN" altLang="en-US" sz="1600" dirty="0">
                <a:solidFill>
                  <a:srgbClr val="333333"/>
                </a:solidFill>
                <a:latin typeface="pingfang SC"/>
              </a:rPr>
              <a:t>、智能写作</a:t>
            </a:r>
            <a:r>
              <a:rPr lang="zh-CN" altLang="en-US" sz="1600" dirty="0">
                <a:solidFill>
                  <a:prstClr val="black"/>
                </a:solidFill>
                <a:latin typeface="+mn-ea"/>
                <a:ea typeface="+mn-ea"/>
              </a:rPr>
              <a:t>等</a:t>
            </a:r>
            <a:endParaRPr lang="en-US" altLang="zh-CN" sz="1600" dirty="0">
              <a:solidFill>
                <a:prstClr val="black"/>
              </a:solidFill>
              <a:latin typeface="+mn-ea"/>
              <a:ea typeface="+mn-ea"/>
            </a:endParaRPr>
          </a:p>
          <a:p>
            <a:pPr defTabSz="351908" fontAlgn="auto">
              <a:lnSpc>
                <a:spcPct val="150000"/>
              </a:lnSpc>
              <a:spcBef>
                <a:spcPts val="462"/>
              </a:spcBef>
              <a:spcAft>
                <a:spcPts val="0"/>
              </a:spcAft>
            </a:pPr>
            <a:r>
              <a:rPr lang="zh-CN" altLang="en-US" sz="1400" dirty="0">
                <a:solidFill>
                  <a:srgbClr val="333333"/>
                </a:solidFill>
                <a:latin typeface="pingfang SC"/>
              </a:rPr>
              <a:t>这些技术通过</a:t>
            </a:r>
            <a:r>
              <a:rPr lang="zh-CN" altLang="en-US" sz="1400" dirty="0">
                <a:solidFill>
                  <a:srgbClr val="0052D9"/>
                </a:solidFill>
                <a:latin typeface="pingfang SC"/>
              </a:rPr>
              <a:t>机器学习</a:t>
            </a:r>
            <a:r>
              <a:rPr lang="zh-CN" altLang="en-US" sz="1400" dirty="0">
                <a:solidFill>
                  <a:srgbClr val="333333"/>
                </a:solidFill>
                <a:latin typeface="pingfang SC"/>
              </a:rPr>
              <a:t>、</a:t>
            </a:r>
            <a:r>
              <a:rPr lang="zh-CN" altLang="en-US" sz="1400" dirty="0">
                <a:solidFill>
                  <a:srgbClr val="0052D9"/>
                </a:solidFill>
                <a:latin typeface="pingfang SC"/>
              </a:rPr>
              <a:t>深度学习</a:t>
            </a:r>
            <a:r>
              <a:rPr lang="zh-CN" altLang="en-US" sz="1400" dirty="0">
                <a:solidFill>
                  <a:srgbClr val="333333"/>
                </a:solidFill>
                <a:latin typeface="pingfang SC"/>
              </a:rPr>
              <a:t>等方法来实现，同时也需要大量的语料库和人工标注数据来支持模型的训练和优化。</a:t>
            </a:r>
            <a:endParaRPr lang="en-US" altLang="zh-CN" sz="1400" dirty="0">
              <a:solidFill>
                <a:prstClr val="black"/>
              </a:solidFill>
              <a:latin typeface="+mn-ea"/>
              <a:ea typeface="+mn-ea"/>
            </a:endParaRPr>
          </a:p>
        </p:txBody>
      </p:sp>
      <p:grpSp>
        <p:nvGrpSpPr>
          <p:cNvPr id="4" name="组合 8">
            <a:extLst>
              <a:ext uri="{FF2B5EF4-FFF2-40B4-BE49-F238E27FC236}">
                <a16:creationId xmlns:a16="http://schemas.microsoft.com/office/drawing/2014/main" id="{7E083E63-CE52-D40E-C081-B55851C66289}"/>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5" name="燕尾形 11">
              <a:extLst>
                <a:ext uri="{FF2B5EF4-FFF2-40B4-BE49-F238E27FC236}">
                  <a16:creationId xmlns:a16="http://schemas.microsoft.com/office/drawing/2014/main" id="{FAF817C2-3C24-262B-607A-6EEA965A2FB8}"/>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燕尾形 12">
              <a:extLst>
                <a:ext uri="{FF2B5EF4-FFF2-40B4-BE49-F238E27FC236}">
                  <a16:creationId xmlns:a16="http://schemas.microsoft.com/office/drawing/2014/main" id="{137B243A-4462-7CAE-CD1C-F3F58E1787BA}"/>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7" name="矩形 6">
            <a:extLst>
              <a:ext uri="{FF2B5EF4-FFF2-40B4-BE49-F238E27FC236}">
                <a16:creationId xmlns:a16="http://schemas.microsoft.com/office/drawing/2014/main" id="{CA27F05E-1682-B193-B42A-3B9F30D2F657}"/>
              </a:ext>
            </a:extLst>
          </p:cNvPr>
          <p:cNvSpPr/>
          <p:nvPr/>
        </p:nvSpPr>
        <p:spPr>
          <a:xfrm>
            <a:off x="1073052" y="-27291"/>
            <a:ext cx="5216430" cy="415498"/>
          </a:xfrm>
          <a:prstGeom prst="rect">
            <a:avLst/>
          </a:prstGeom>
        </p:spPr>
        <p:txBody>
          <a:bodyPr wrap="square" bIns="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3.1</a:t>
            </a: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rPr>
              <a:t>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rPr>
              <a:t>语音智能与自然语言处理概述</a:t>
            </a:r>
            <a:endPar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endParaRPr>
          </a:p>
        </p:txBody>
      </p:sp>
      <p:sp>
        <p:nvSpPr>
          <p:cNvPr id="3" name="矩形 2">
            <a:extLst>
              <a:ext uri="{FF2B5EF4-FFF2-40B4-BE49-F238E27FC236}">
                <a16:creationId xmlns:a16="http://schemas.microsoft.com/office/drawing/2014/main" id="{B745FB52-166E-C5BD-D1FD-7DD04FE1A2E4}"/>
              </a:ext>
            </a:extLst>
          </p:cNvPr>
          <p:cNvSpPr/>
          <p:nvPr/>
        </p:nvSpPr>
        <p:spPr>
          <a:xfrm>
            <a:off x="735231" y="1656953"/>
            <a:ext cx="7869273" cy="1068113"/>
          </a:xfrm>
          <a:prstGeom prst="rect">
            <a:avLst/>
          </a:prstGeom>
        </p:spPr>
        <p:txBody>
          <a:bodyPr wrap="square">
            <a:spAutoFit/>
          </a:bodyPr>
          <a:lstStyle/>
          <a:p>
            <a:pPr lvl="0" defTabSz="343760" fontAlgn="auto">
              <a:lnSpc>
                <a:spcPct val="120000"/>
              </a:lnSpc>
              <a:spcBef>
                <a:spcPts val="0"/>
              </a:spcBef>
              <a:spcAft>
                <a:spcPts val="0"/>
              </a:spcAft>
            </a:pPr>
            <a:r>
              <a:rPr kumimoji="0" lang="zh-CN" altLang="en-US" b="1"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自然语言处理</a:t>
            </a:r>
            <a:r>
              <a:rPr kumimoji="0" lang="en-US" altLang="zh-CN"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(Natural Language Processing</a:t>
            </a:r>
            <a:r>
              <a:rPr kumimoji="0" lang="zh-CN" altLang="en-US"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en-US" altLang="zh-CN"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NLP</a:t>
            </a:r>
            <a:r>
              <a:rPr kumimoji="0" lang="en-US" altLang="zh-CN"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r>
              <a:rPr kumimoji="0" lang="zh-CN" altLang="en-US"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：是研究如何让机器理解与生成自然语言的学科，</a:t>
            </a:r>
            <a:r>
              <a:rPr lang="zh-CN" altLang="en-US" dirty="0">
                <a:solidFill>
                  <a:srgbClr val="1D232B"/>
                </a:solidFill>
                <a:latin typeface="itzhiyin"/>
              </a:rPr>
              <a:t>其目标是</a:t>
            </a:r>
            <a:r>
              <a:rPr kumimoji="0" lang="zh-CN" altLang="en-US"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实现人与计算机之间用自然语言进行有效通信。属于人工智能中的</a:t>
            </a:r>
            <a:r>
              <a:rPr kumimoji="0" lang="zh-CN" altLang="en-US" b="0" i="0" u="none" strike="noStrike" kern="0" cap="none" spc="0" normalizeH="0" baseline="0" noProof="0" dirty="0">
                <a:ln>
                  <a:noFill/>
                </a:ln>
                <a:solidFill>
                  <a:srgbClr val="C00000"/>
                </a:solidFill>
                <a:effectLst/>
                <a:uLnTx/>
                <a:uFillTx/>
                <a:latin typeface="等线" panose="02010600030101010101" pitchFamily="2" charset="-122"/>
                <a:ea typeface="等线" panose="02010600030101010101" pitchFamily="2" charset="-122"/>
                <a:cs typeface="+mn-cs"/>
              </a:rPr>
              <a:t>认知智能范畴</a:t>
            </a:r>
            <a:r>
              <a:rPr kumimoji="0" lang="zh-CN" altLang="en-US"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endParaRPr kumimoji="0" lang="zh-CN" altLang="zh-CN"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8" name="组合 7">
            <a:extLst>
              <a:ext uri="{FF2B5EF4-FFF2-40B4-BE49-F238E27FC236}">
                <a16:creationId xmlns:a16="http://schemas.microsoft.com/office/drawing/2014/main" id="{668D1E90-C848-8825-B79D-94B0B2FCBFA6}"/>
              </a:ext>
            </a:extLst>
          </p:cNvPr>
          <p:cNvGrpSpPr/>
          <p:nvPr/>
        </p:nvGrpSpPr>
        <p:grpSpPr>
          <a:xfrm>
            <a:off x="470584" y="823685"/>
            <a:ext cx="6048749" cy="400544"/>
            <a:chOff x="838537" y="1063625"/>
            <a:chExt cx="4554184" cy="520388"/>
          </a:xfrm>
        </p:grpSpPr>
        <p:grpSp>
          <p:nvGrpSpPr>
            <p:cNvPr id="9" name="组合 8">
              <a:extLst>
                <a:ext uri="{FF2B5EF4-FFF2-40B4-BE49-F238E27FC236}">
                  <a16:creationId xmlns:a16="http://schemas.microsoft.com/office/drawing/2014/main" id="{7D356BC9-F229-87D6-B1B4-103A1FC94468}"/>
                </a:ext>
              </a:extLst>
            </p:cNvPr>
            <p:cNvGrpSpPr/>
            <p:nvPr/>
          </p:nvGrpSpPr>
          <p:grpSpPr>
            <a:xfrm>
              <a:off x="838537" y="1063625"/>
              <a:ext cx="3024783" cy="520388"/>
              <a:chOff x="838538" y="1063625"/>
              <a:chExt cx="2508804" cy="407845"/>
            </a:xfrm>
          </p:grpSpPr>
          <p:sp>
            <p:nvSpPr>
              <p:cNvPr id="13" name="Round Same Side Corner Rectangle 30">
                <a:extLst>
                  <a:ext uri="{FF2B5EF4-FFF2-40B4-BE49-F238E27FC236}">
                    <a16:creationId xmlns:a16="http://schemas.microsoft.com/office/drawing/2014/main" id="{CCE84633-7EC4-8396-AFC3-53570E96ACEC}"/>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4" name="Round Same Side Corner Rectangle 46">
                <a:extLst>
                  <a:ext uri="{FF2B5EF4-FFF2-40B4-BE49-F238E27FC236}">
                    <a16:creationId xmlns:a16="http://schemas.microsoft.com/office/drawing/2014/main" id="{994065E6-0181-EA6F-0D99-EDA3860BF3B8}"/>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2" name="Text Box 18">
              <a:extLst>
                <a:ext uri="{FF2B5EF4-FFF2-40B4-BE49-F238E27FC236}">
                  <a16:creationId xmlns:a16="http://schemas.microsoft.com/office/drawing/2014/main" id="{DA2D6FA8-F63C-F900-EB99-36606E0BE5EF}"/>
                </a:ext>
              </a:extLst>
            </p:cNvPr>
            <p:cNvSpPr txBox="1">
              <a:spLocks noChangeArrowheads="1"/>
            </p:cNvSpPr>
            <p:nvPr/>
          </p:nvSpPr>
          <p:spPr bwMode="auto">
            <a:xfrm>
              <a:off x="948236" y="1092815"/>
              <a:ext cx="4444485" cy="458429"/>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、什么是自然语言处理</a:t>
              </a:r>
            </a:p>
          </p:txBody>
        </p:sp>
      </p:grpSp>
    </p:spTree>
    <p:extLst>
      <p:ext uri="{BB962C8B-B14F-4D97-AF65-F5344CB8AC3E}">
        <p14:creationId xmlns:p14="http://schemas.microsoft.com/office/powerpoint/2010/main" val="304148740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0711" y="1288771"/>
            <a:ext cx="8369109" cy="959686"/>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lang="zh-CN" altLang="en-US" sz="1600" b="1" kern="0" dirty="0">
                <a:solidFill>
                  <a:srgbClr val="FF0000"/>
                </a:solidFill>
                <a:latin typeface="等线" panose="02010600030101010101" pitchFamily="2" charset="-122"/>
                <a:ea typeface="等线" panose="02010600030101010101" pitchFamily="2" charset="-122"/>
              </a:rPr>
              <a:t>语音识别</a:t>
            </a:r>
            <a:r>
              <a:rPr lang="zh-CN" altLang="en-US" sz="1600" kern="0" dirty="0">
                <a:solidFill>
                  <a:prstClr val="black"/>
                </a:solidFill>
                <a:latin typeface="等线" panose="02010600030101010101" pitchFamily="2" charset="-122"/>
                <a:ea typeface="等线" panose="02010600030101010101" pitchFamily="2" charset="-122"/>
              </a:rPr>
              <a:t>，又称自动语音识别（</a:t>
            </a:r>
            <a:r>
              <a:rPr lang="en-US" altLang="zh-CN" sz="1600" kern="0" dirty="0">
                <a:solidFill>
                  <a:prstClr val="black"/>
                </a:solidFill>
                <a:latin typeface="等线" panose="02010600030101010101" pitchFamily="2" charset="-122"/>
                <a:ea typeface="等线" panose="02010600030101010101" pitchFamily="2" charset="-122"/>
              </a:rPr>
              <a:t>Automatic Speech Recognition</a:t>
            </a:r>
            <a:r>
              <a:rPr lang="zh-CN" altLang="en-US" sz="1600" kern="0" dirty="0">
                <a:solidFill>
                  <a:prstClr val="black"/>
                </a:solidFill>
                <a:latin typeface="等线" panose="02010600030101010101" pitchFamily="2" charset="-122"/>
                <a:ea typeface="等线" panose="02010600030101010101" pitchFamily="2" charset="-122"/>
              </a:rPr>
              <a:t>，</a:t>
            </a:r>
            <a:r>
              <a:rPr lang="en-US" altLang="zh-CN" sz="1600" kern="0" dirty="0">
                <a:solidFill>
                  <a:srgbClr val="FF0000"/>
                </a:solidFill>
                <a:latin typeface="等线" panose="02010600030101010101" pitchFamily="2" charset="-122"/>
                <a:ea typeface="等线" panose="02010600030101010101" pitchFamily="2" charset="-122"/>
              </a:rPr>
              <a:t>ASR</a:t>
            </a:r>
            <a:r>
              <a:rPr lang="en-US" altLang="zh-CN" sz="1600" kern="0" dirty="0">
                <a:solidFill>
                  <a:prstClr val="black"/>
                </a:solidFill>
                <a:latin typeface="等线" panose="02010600030101010101" pitchFamily="2" charset="-122"/>
                <a:ea typeface="等线" panose="02010600030101010101" pitchFamily="2" charset="-122"/>
              </a:rPr>
              <a:t>)</a:t>
            </a:r>
            <a:r>
              <a:rPr lang="zh-CN" altLang="en-US" sz="1600" kern="0" dirty="0">
                <a:solidFill>
                  <a:prstClr val="black"/>
                </a:solidFill>
                <a:latin typeface="等线" panose="02010600030101010101" pitchFamily="2" charset="-122"/>
                <a:ea typeface="等线" panose="02010600030101010101" pitchFamily="2" charset="-122"/>
              </a:rPr>
              <a:t>，是将人类的语音中的词汇内容转换为计算机可读的输入，是利用计算机自动对语音信号的音素、音节或词进行识别的技术总称。</a:t>
            </a:r>
            <a:endParaRPr lang="en-US" altLang="zh-CN" sz="1600" kern="0" dirty="0">
              <a:solidFill>
                <a:prstClr val="black"/>
              </a:solidFill>
              <a:latin typeface="等线" panose="02010600030101010101" pitchFamily="2" charset="-122"/>
              <a:ea typeface="等线" panose="02010600030101010101" pitchFamily="2" charset="-122"/>
            </a:endParaRPr>
          </a:p>
        </p:txBody>
      </p:sp>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、语音识别</a:t>
              </a:r>
            </a:p>
          </p:txBody>
        </p:sp>
      </p:grpSp>
      <p:sp>
        <p:nvSpPr>
          <p:cNvPr id="20" name="矩形 19">
            <a:extLst>
              <a:ext uri="{FF2B5EF4-FFF2-40B4-BE49-F238E27FC236}">
                <a16:creationId xmlns:a16="http://schemas.microsoft.com/office/drawing/2014/main" id="{C643A734-A4CE-3FD8-96BD-77914EB97E30}"/>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sp>
        <p:nvSpPr>
          <p:cNvPr id="34" name="矩形 33"/>
          <p:cNvSpPr/>
          <p:nvPr/>
        </p:nvSpPr>
        <p:spPr>
          <a:xfrm>
            <a:off x="4059293" y="4229418"/>
            <a:ext cx="2830196" cy="354264"/>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zh-CN" altLang="en-US" sz="1539"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语音识别一般流程</a:t>
            </a:r>
            <a:endParaRPr kumimoji="0" lang="zh-CN" altLang="zh-CN" sz="1539"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p:txBody>
      </p:sp>
      <p:pic>
        <p:nvPicPr>
          <p:cNvPr id="5" name="MyVoice">
            <a:hlinkClick r:id="" action="ppaction://media"/>
            <a:extLst>
              <a:ext uri="{FF2B5EF4-FFF2-40B4-BE49-F238E27FC236}">
                <a16:creationId xmlns:a16="http://schemas.microsoft.com/office/drawing/2014/main" id="{16DD82A0-5F7D-0DC4-B37E-9126722279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4630" y="2444674"/>
            <a:ext cx="469209" cy="469209"/>
          </a:xfrm>
          <a:prstGeom prst="rect">
            <a:avLst/>
          </a:prstGeom>
        </p:spPr>
      </p:pic>
      <p:sp>
        <p:nvSpPr>
          <p:cNvPr id="44" name="矩形 43">
            <a:extLst>
              <a:ext uri="{FF2B5EF4-FFF2-40B4-BE49-F238E27FC236}">
                <a16:creationId xmlns:a16="http://schemas.microsoft.com/office/drawing/2014/main" id="{6A767DE6-8228-26F7-12F0-4DE648B8DB9F}"/>
              </a:ext>
            </a:extLst>
          </p:cNvPr>
          <p:cNvSpPr/>
          <p:nvPr/>
        </p:nvSpPr>
        <p:spPr>
          <a:xfrm>
            <a:off x="2295348" y="3844667"/>
            <a:ext cx="951127" cy="314317"/>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信号处理</a:t>
            </a:r>
            <a:endParaRPr kumimoji="0" lang="zh-CN"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5" name="矩形 44">
            <a:extLst>
              <a:ext uri="{FF2B5EF4-FFF2-40B4-BE49-F238E27FC236}">
                <a16:creationId xmlns:a16="http://schemas.microsoft.com/office/drawing/2014/main" id="{3C7F35F5-A194-586B-2FD0-79BE29D22197}"/>
              </a:ext>
            </a:extLst>
          </p:cNvPr>
          <p:cNvSpPr/>
          <p:nvPr/>
        </p:nvSpPr>
        <p:spPr>
          <a:xfrm>
            <a:off x="3296943" y="3866180"/>
            <a:ext cx="1031235" cy="314317"/>
          </a:xfrm>
          <a:prstGeom prst="rect">
            <a:avLst/>
          </a:prstGeom>
        </p:spPr>
        <p:txBody>
          <a:bodyPr wrap="square">
            <a:spAutoFit/>
          </a:bodyPr>
          <a:lstStyle/>
          <a:p>
            <a:pPr marL="0" marR="0" lvl="0" indent="0" algn="l" defTabSz="343760" rtl="0" eaLnBrk="1" fontAlgn="auto" latinLnBrk="0" hangingPunct="1">
              <a:lnSpc>
                <a:spcPct val="12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特征提取</a:t>
            </a:r>
            <a:endParaRPr kumimoji="0" lang="zh-CN"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nvGrpSpPr>
          <p:cNvPr id="13" name="组合 12">
            <a:extLst>
              <a:ext uri="{FF2B5EF4-FFF2-40B4-BE49-F238E27FC236}">
                <a16:creationId xmlns:a16="http://schemas.microsoft.com/office/drawing/2014/main" id="{2897F056-5BE1-EE4A-8FF9-858753715A1D}"/>
              </a:ext>
            </a:extLst>
          </p:cNvPr>
          <p:cNvGrpSpPr/>
          <p:nvPr/>
        </p:nvGrpSpPr>
        <p:grpSpPr>
          <a:xfrm>
            <a:off x="1278571" y="2313002"/>
            <a:ext cx="7017200" cy="1879899"/>
            <a:chOff x="1551310" y="3204245"/>
            <a:chExt cx="8947348" cy="2093885"/>
          </a:xfrm>
        </p:grpSpPr>
        <p:sp>
          <p:nvSpPr>
            <p:cNvPr id="3" name="矩形 2"/>
            <p:cNvSpPr/>
            <p:nvPr/>
          </p:nvSpPr>
          <p:spPr>
            <a:xfrm>
              <a:off x="6901230" y="3879906"/>
              <a:ext cx="1064642" cy="366294"/>
            </a:xfrm>
            <a:prstGeom prst="rect">
              <a:avLst/>
            </a:prstGeom>
          </p:spPr>
          <p:txBody>
            <a:bodyPr wrap="non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232"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科大讯飞</a:t>
              </a:r>
            </a:p>
          </p:txBody>
        </p:sp>
        <p:sp>
          <p:nvSpPr>
            <p:cNvPr id="4" name="矩形 3"/>
            <p:cNvSpPr/>
            <p:nvPr/>
          </p:nvSpPr>
          <p:spPr>
            <a:xfrm>
              <a:off x="6924732" y="4129363"/>
              <a:ext cx="1064642" cy="366294"/>
            </a:xfrm>
            <a:prstGeom prst="rect">
              <a:avLst/>
            </a:prstGeom>
          </p:spPr>
          <p:txBody>
            <a:bodyPr wrap="non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232" b="0"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棵大训非</a:t>
              </a:r>
            </a:p>
          </p:txBody>
        </p:sp>
        <p:pic>
          <p:nvPicPr>
            <p:cNvPr id="6" name="Picture 6" descr="查看源图像">
              <a:extLst>
                <a:ext uri="{FF2B5EF4-FFF2-40B4-BE49-F238E27FC236}">
                  <a16:creationId xmlns:a16="http://schemas.microsoft.com/office/drawing/2014/main" id="{F3547B99-2625-E9EC-242F-25A4E1DCACA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8780" y1="13539" x2="48780" y2="13539"/>
                          <a14:foregroundMark x1="48171" y1="16627" x2="45000" y2="17577"/>
                          <a14:foregroundMark x1="49756" y1="9976" x2="49756" y2="9976"/>
                        </a14:backgroundRemoval>
                      </a14:imgEffect>
                    </a14:imgLayer>
                  </a14:imgProps>
                </a:ext>
                <a:ext uri="{28A0092B-C50C-407E-A947-70E740481C1C}">
                  <a14:useLocalDpi xmlns:a14="http://schemas.microsoft.com/office/drawing/2010/main" val="0"/>
                </a:ext>
              </a:extLst>
            </a:blip>
            <a:srcRect/>
            <a:stretch>
              <a:fillRect/>
            </a:stretch>
          </p:blipFill>
          <p:spPr bwMode="auto">
            <a:xfrm>
              <a:off x="3081337" y="4467487"/>
              <a:ext cx="651740" cy="669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查看源图像">
              <a:extLst>
                <a:ext uri="{FF2B5EF4-FFF2-40B4-BE49-F238E27FC236}">
                  <a16:creationId xmlns:a16="http://schemas.microsoft.com/office/drawing/2014/main" id="{42DE29F1-D991-56B4-C02D-A2C5B764D0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1310" y="4371208"/>
              <a:ext cx="1078684" cy="926922"/>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0FB80D3D-DBA1-EE7E-B20F-1097F31E0AF0}"/>
                </a:ext>
              </a:extLst>
            </p:cNvPr>
            <p:cNvSpPr/>
            <p:nvPr/>
          </p:nvSpPr>
          <p:spPr>
            <a:xfrm>
              <a:off x="2698679" y="4602082"/>
              <a:ext cx="378022" cy="287572"/>
            </a:xfrm>
            <a:prstGeom prst="rightArrow">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9" name="Picture 18" descr="查看源图像">
              <a:extLst>
                <a:ext uri="{FF2B5EF4-FFF2-40B4-BE49-F238E27FC236}">
                  <a16:creationId xmlns:a16="http://schemas.microsoft.com/office/drawing/2014/main" id="{9D8E3FDC-EAB2-608E-2748-BF2D53647D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5031" y="4500646"/>
              <a:ext cx="565467" cy="565467"/>
            </a:xfrm>
            <a:prstGeom prst="rect">
              <a:avLst/>
            </a:prstGeom>
            <a:noFill/>
            <a:extLst>
              <a:ext uri="{909E8E84-426E-40DD-AFC4-6F175D3DCCD1}">
                <a14:hiddenFill xmlns:a14="http://schemas.microsoft.com/office/drawing/2010/main">
                  <a:solidFill>
                    <a:srgbClr val="FFFFFF"/>
                  </a:solidFill>
                </a14:hiddenFill>
              </a:ext>
            </a:extLst>
          </p:spPr>
        </p:pic>
        <p:sp>
          <p:nvSpPr>
            <p:cNvPr id="30" name="箭头: 右 29">
              <a:extLst>
                <a:ext uri="{FF2B5EF4-FFF2-40B4-BE49-F238E27FC236}">
                  <a16:creationId xmlns:a16="http://schemas.microsoft.com/office/drawing/2014/main" id="{83137014-EC7C-D794-C7ED-BEDE324152F3}"/>
                </a:ext>
              </a:extLst>
            </p:cNvPr>
            <p:cNvSpPr/>
            <p:nvPr/>
          </p:nvSpPr>
          <p:spPr>
            <a:xfrm>
              <a:off x="3806398" y="4617175"/>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箭头: 右 30">
              <a:extLst>
                <a:ext uri="{FF2B5EF4-FFF2-40B4-BE49-F238E27FC236}">
                  <a16:creationId xmlns:a16="http://schemas.microsoft.com/office/drawing/2014/main" id="{7191E9EC-FE29-8F04-221D-442757501B22}"/>
                </a:ext>
              </a:extLst>
            </p:cNvPr>
            <p:cNvSpPr/>
            <p:nvPr/>
          </p:nvSpPr>
          <p:spPr>
            <a:xfrm>
              <a:off x="5061719" y="4642166"/>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矩形: 圆角 31">
              <a:extLst>
                <a:ext uri="{FF2B5EF4-FFF2-40B4-BE49-F238E27FC236}">
                  <a16:creationId xmlns:a16="http://schemas.microsoft.com/office/drawing/2014/main" id="{7C44E634-13E2-617B-0A21-2E4FF466A9F2}"/>
                </a:ext>
              </a:extLst>
            </p:cNvPr>
            <p:cNvSpPr/>
            <p:nvPr/>
          </p:nvSpPr>
          <p:spPr>
            <a:xfrm>
              <a:off x="5655028" y="4451303"/>
              <a:ext cx="723859" cy="669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模型匹配</a:t>
              </a:r>
            </a:p>
          </p:txBody>
        </p:sp>
        <p:sp>
          <p:nvSpPr>
            <p:cNvPr id="33" name="箭头: 右 32">
              <a:extLst>
                <a:ext uri="{FF2B5EF4-FFF2-40B4-BE49-F238E27FC236}">
                  <a16:creationId xmlns:a16="http://schemas.microsoft.com/office/drawing/2014/main" id="{AE7A1CB0-103B-B2BF-CF81-4C0B11D546E8}"/>
                </a:ext>
              </a:extLst>
            </p:cNvPr>
            <p:cNvSpPr/>
            <p:nvPr/>
          </p:nvSpPr>
          <p:spPr>
            <a:xfrm>
              <a:off x="6562597" y="4667772"/>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矩形: 圆角 34">
              <a:extLst>
                <a:ext uri="{FF2B5EF4-FFF2-40B4-BE49-F238E27FC236}">
                  <a16:creationId xmlns:a16="http://schemas.microsoft.com/office/drawing/2014/main" id="{4EDD0943-8BCC-18B3-51A1-5D7E25181425}"/>
                </a:ext>
              </a:extLst>
            </p:cNvPr>
            <p:cNvSpPr/>
            <p:nvPr/>
          </p:nvSpPr>
          <p:spPr>
            <a:xfrm>
              <a:off x="7042015" y="4476909"/>
              <a:ext cx="692284" cy="643693"/>
            </a:xfrm>
            <a:prstGeom prst="roundRect">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710" rIns="27710"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232" b="0"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cs typeface="+mn-cs"/>
                </a:rPr>
                <a:t>kē dà xùn fēi</a:t>
              </a:r>
            </a:p>
          </p:txBody>
        </p:sp>
        <p:sp>
          <p:nvSpPr>
            <p:cNvPr id="38" name="箭头: 右 37">
              <a:extLst>
                <a:ext uri="{FF2B5EF4-FFF2-40B4-BE49-F238E27FC236}">
                  <a16:creationId xmlns:a16="http://schemas.microsoft.com/office/drawing/2014/main" id="{9BCB77D8-4748-4711-777D-56F7B7F45787}"/>
                </a:ext>
              </a:extLst>
            </p:cNvPr>
            <p:cNvSpPr/>
            <p:nvPr/>
          </p:nvSpPr>
          <p:spPr>
            <a:xfrm>
              <a:off x="7949585" y="4667772"/>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9" name="矩形: 圆角 38">
              <a:extLst>
                <a:ext uri="{FF2B5EF4-FFF2-40B4-BE49-F238E27FC236}">
                  <a16:creationId xmlns:a16="http://schemas.microsoft.com/office/drawing/2014/main" id="{AF92A866-A4B9-B50B-3DEA-F993A2A76AB3}"/>
                </a:ext>
              </a:extLst>
            </p:cNvPr>
            <p:cNvSpPr/>
            <p:nvPr/>
          </p:nvSpPr>
          <p:spPr>
            <a:xfrm>
              <a:off x="8455804" y="4476909"/>
              <a:ext cx="724776" cy="669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语言处理</a:t>
              </a:r>
            </a:p>
          </p:txBody>
        </p:sp>
        <p:sp>
          <p:nvSpPr>
            <p:cNvPr id="42" name="箭头: 右 41">
              <a:extLst>
                <a:ext uri="{FF2B5EF4-FFF2-40B4-BE49-F238E27FC236}">
                  <a16:creationId xmlns:a16="http://schemas.microsoft.com/office/drawing/2014/main" id="{24A8CD58-8F89-3071-52F4-1C7D7ECD4D89}"/>
                </a:ext>
              </a:extLst>
            </p:cNvPr>
            <p:cNvSpPr/>
            <p:nvPr/>
          </p:nvSpPr>
          <p:spPr>
            <a:xfrm>
              <a:off x="9326956" y="4693378"/>
              <a:ext cx="378022" cy="287572"/>
            </a:xfrm>
            <a:prstGeom prst="rightArrow">
              <a:avLst>
                <a:gd name="adj1" fmla="val 50000"/>
                <a:gd name="adj2" fmla="val 50000"/>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3" name="矩形: 圆角 42">
              <a:extLst>
                <a:ext uri="{FF2B5EF4-FFF2-40B4-BE49-F238E27FC236}">
                  <a16:creationId xmlns:a16="http://schemas.microsoft.com/office/drawing/2014/main" id="{C49F6B1A-90CC-8D47-B088-09FC04383C9B}"/>
                </a:ext>
              </a:extLst>
            </p:cNvPr>
            <p:cNvSpPr/>
            <p:nvPr/>
          </p:nvSpPr>
          <p:spPr>
            <a:xfrm>
              <a:off x="9806374" y="4502515"/>
              <a:ext cx="692284" cy="643693"/>
            </a:xfrm>
            <a:prstGeom prst="roundRect">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710" rIns="2771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科大讯飞</a:t>
              </a:r>
            </a:p>
          </p:txBody>
        </p:sp>
        <p:sp>
          <p:nvSpPr>
            <p:cNvPr id="52" name="箭头: 下 51">
              <a:extLst>
                <a:ext uri="{FF2B5EF4-FFF2-40B4-BE49-F238E27FC236}">
                  <a16:creationId xmlns:a16="http://schemas.microsoft.com/office/drawing/2014/main" id="{7400099D-2400-774A-1952-654F083CBFA9}"/>
                </a:ext>
              </a:extLst>
            </p:cNvPr>
            <p:cNvSpPr/>
            <p:nvPr/>
          </p:nvSpPr>
          <p:spPr>
            <a:xfrm>
              <a:off x="1969683" y="4035514"/>
              <a:ext cx="241937" cy="313438"/>
            </a:xfrm>
            <a:prstGeom prst="downArrow">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a:extLst>
                <a:ext uri="{FF2B5EF4-FFF2-40B4-BE49-F238E27FC236}">
                  <a16:creationId xmlns:a16="http://schemas.microsoft.com/office/drawing/2014/main" id="{96377460-7E92-F82D-D03D-B3EB808EF77B}"/>
                </a:ext>
              </a:extLst>
            </p:cNvPr>
            <p:cNvGrpSpPr/>
            <p:nvPr/>
          </p:nvGrpSpPr>
          <p:grpSpPr>
            <a:xfrm>
              <a:off x="4275655" y="3204245"/>
              <a:ext cx="2042015" cy="1132366"/>
              <a:chOff x="4275655" y="3204245"/>
              <a:chExt cx="2042015" cy="1132366"/>
            </a:xfrm>
          </p:grpSpPr>
          <p:sp>
            <p:nvSpPr>
              <p:cNvPr id="8" name="箭头: 右 7">
                <a:extLst>
                  <a:ext uri="{FF2B5EF4-FFF2-40B4-BE49-F238E27FC236}">
                    <a16:creationId xmlns:a16="http://schemas.microsoft.com/office/drawing/2014/main" id="{913BCC81-170D-8279-BCE4-E76184668C57}"/>
                  </a:ext>
                </a:extLst>
              </p:cNvPr>
              <p:cNvSpPr/>
              <p:nvPr/>
            </p:nvSpPr>
            <p:spPr>
              <a:xfrm>
                <a:off x="5122352" y="3448922"/>
                <a:ext cx="378022" cy="287572"/>
              </a:xfrm>
              <a:prstGeom prst="rightArrow">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8" name="流程图: 磁盘 47">
                <a:extLst>
                  <a:ext uri="{FF2B5EF4-FFF2-40B4-BE49-F238E27FC236}">
                    <a16:creationId xmlns:a16="http://schemas.microsoft.com/office/drawing/2014/main" id="{D9A28AFE-3E0D-63F6-8F0E-8FC08639FF6A}"/>
                  </a:ext>
                </a:extLst>
              </p:cNvPr>
              <p:cNvSpPr/>
              <p:nvPr/>
            </p:nvSpPr>
            <p:spPr>
              <a:xfrm>
                <a:off x="5665930" y="3204245"/>
                <a:ext cx="651740" cy="682927"/>
              </a:xfrm>
              <a:prstGeom prst="flowChartMagneticDisk">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3128" bIns="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声学模型</a:t>
                </a:r>
              </a:p>
            </p:txBody>
          </p:sp>
          <p:sp>
            <p:nvSpPr>
              <p:cNvPr id="50" name="箭头: 下 49">
                <a:extLst>
                  <a:ext uri="{FF2B5EF4-FFF2-40B4-BE49-F238E27FC236}">
                    <a16:creationId xmlns:a16="http://schemas.microsoft.com/office/drawing/2014/main" id="{D1BB7AB1-AFC1-0E4C-1E0A-DFA853BD4900}"/>
                  </a:ext>
                </a:extLst>
              </p:cNvPr>
              <p:cNvSpPr/>
              <p:nvPr/>
            </p:nvSpPr>
            <p:spPr>
              <a:xfrm>
                <a:off x="5870831" y="4023173"/>
                <a:ext cx="241937" cy="313438"/>
              </a:xfrm>
              <a:prstGeom prst="downArrow">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3" name="流程图: 多文档 52">
                <a:extLst>
                  <a:ext uri="{FF2B5EF4-FFF2-40B4-BE49-F238E27FC236}">
                    <a16:creationId xmlns:a16="http://schemas.microsoft.com/office/drawing/2014/main" id="{FC65F24F-7144-5B0B-D615-564FEAED149C}"/>
                  </a:ext>
                </a:extLst>
              </p:cNvPr>
              <p:cNvSpPr/>
              <p:nvPr/>
            </p:nvSpPr>
            <p:spPr>
              <a:xfrm>
                <a:off x="4275655" y="3288042"/>
                <a:ext cx="651740" cy="682927"/>
              </a:xfrm>
              <a:prstGeom prst="flowChartMultidocument">
                <a:avLst/>
              </a:prstGeom>
              <a:solidFill>
                <a:srgbClr val="6265A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710" rIns="2771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声学库</a:t>
                </a:r>
              </a:p>
            </p:txBody>
          </p:sp>
        </p:grpSp>
        <p:grpSp>
          <p:nvGrpSpPr>
            <p:cNvPr id="10" name="组合 9">
              <a:extLst>
                <a:ext uri="{FF2B5EF4-FFF2-40B4-BE49-F238E27FC236}">
                  <a16:creationId xmlns:a16="http://schemas.microsoft.com/office/drawing/2014/main" id="{42D73BA1-258C-9C2F-2042-8D8E824A6D94}"/>
                </a:ext>
              </a:extLst>
            </p:cNvPr>
            <p:cNvGrpSpPr/>
            <p:nvPr/>
          </p:nvGrpSpPr>
          <p:grpSpPr>
            <a:xfrm>
              <a:off x="8466707" y="3218080"/>
              <a:ext cx="2017571" cy="1117691"/>
              <a:chOff x="8466707" y="3218080"/>
              <a:chExt cx="2017571" cy="1117691"/>
            </a:xfrm>
          </p:grpSpPr>
          <p:sp>
            <p:nvSpPr>
              <p:cNvPr id="49" name="流程图: 磁盘 48">
                <a:extLst>
                  <a:ext uri="{FF2B5EF4-FFF2-40B4-BE49-F238E27FC236}">
                    <a16:creationId xmlns:a16="http://schemas.microsoft.com/office/drawing/2014/main" id="{68D783A8-51DA-CD7E-03FC-B18E5B289A8B}"/>
                  </a:ext>
                </a:extLst>
              </p:cNvPr>
              <p:cNvSpPr/>
              <p:nvPr/>
            </p:nvSpPr>
            <p:spPr>
              <a:xfrm>
                <a:off x="8466707" y="3218080"/>
                <a:ext cx="651740" cy="682927"/>
              </a:xfrm>
              <a:prstGeom prst="flowChartMagneticDisk">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3128" bIns="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rPr>
                  <a:t>语言模型</a:t>
                </a:r>
              </a:p>
            </p:txBody>
          </p:sp>
          <p:sp>
            <p:nvSpPr>
              <p:cNvPr id="51" name="箭头: 下 50">
                <a:extLst>
                  <a:ext uri="{FF2B5EF4-FFF2-40B4-BE49-F238E27FC236}">
                    <a16:creationId xmlns:a16="http://schemas.microsoft.com/office/drawing/2014/main" id="{98AF2094-C118-2C50-5EB1-BB5A743541B1}"/>
                  </a:ext>
                </a:extLst>
              </p:cNvPr>
              <p:cNvSpPr/>
              <p:nvPr/>
            </p:nvSpPr>
            <p:spPr>
              <a:xfrm>
                <a:off x="8671608" y="4022333"/>
                <a:ext cx="241937" cy="313438"/>
              </a:xfrm>
              <a:prstGeom prst="downArrow">
                <a:avLst/>
              </a:prstGeom>
              <a:solidFill>
                <a:srgbClr val="353E5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流程图: 多文档 53">
                <a:extLst>
                  <a:ext uri="{FF2B5EF4-FFF2-40B4-BE49-F238E27FC236}">
                    <a16:creationId xmlns:a16="http://schemas.microsoft.com/office/drawing/2014/main" id="{4332038B-A720-5AF3-CAAB-D5B81CB3C2ED}"/>
                  </a:ext>
                </a:extLst>
              </p:cNvPr>
              <p:cNvSpPr/>
              <p:nvPr/>
            </p:nvSpPr>
            <p:spPr>
              <a:xfrm>
                <a:off x="9832538" y="3241617"/>
                <a:ext cx="651740" cy="682927"/>
              </a:xfrm>
              <a:prstGeom prst="flowChartMultidocument">
                <a:avLst/>
              </a:prstGeom>
              <a:solidFill>
                <a:srgbClr val="6265A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710" rIns="27710" rtlCol="0" anchor="ctr"/>
              <a:lstStyle/>
              <a:p>
                <a:pPr marL="0" marR="0" lvl="0" indent="0" algn="ctr" defTabSz="343760" rtl="0" eaLnBrk="1" fontAlgn="auto" latinLnBrk="0" hangingPunct="1">
                  <a:lnSpc>
                    <a:spcPct val="80000"/>
                  </a:lnSpc>
                  <a:spcBef>
                    <a:spcPts val="0"/>
                  </a:spcBef>
                  <a:spcAft>
                    <a:spcPts val="0"/>
                  </a:spcAft>
                  <a:buClrTx/>
                  <a:buSzTx/>
                  <a:buFontTx/>
                  <a:buNone/>
                  <a:tabLst/>
                  <a:defRPr/>
                </a:pPr>
                <a:r>
                  <a:rPr kumimoji="0" lang="zh-CN" altLang="en-US" sz="1232"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rPr>
                  <a:t>文本库</a:t>
                </a:r>
              </a:p>
            </p:txBody>
          </p:sp>
          <p:sp>
            <p:nvSpPr>
              <p:cNvPr id="55" name="箭头: 右 54">
                <a:extLst>
                  <a:ext uri="{FF2B5EF4-FFF2-40B4-BE49-F238E27FC236}">
                    <a16:creationId xmlns:a16="http://schemas.microsoft.com/office/drawing/2014/main" id="{91FE2D55-20DE-F760-BA3E-52CAD5867618}"/>
                  </a:ext>
                </a:extLst>
              </p:cNvPr>
              <p:cNvSpPr/>
              <p:nvPr/>
            </p:nvSpPr>
            <p:spPr>
              <a:xfrm>
                <a:off x="9286481" y="3485719"/>
                <a:ext cx="378022" cy="287572"/>
              </a:xfrm>
              <a:prstGeom prst="rightArrow">
                <a:avLst/>
              </a:prstGeom>
              <a:solidFill>
                <a:schemeClr val="accent1"/>
              </a:solidFill>
              <a:ln>
                <a:solidFill>
                  <a:schemeClr val="accent1">
                    <a:lumMod val="40000"/>
                    <a:lumOff val="60000"/>
                  </a:schemeClr>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grpSp>
        <p:nvGrpSpPr>
          <p:cNvPr id="16" name="组合 8">
            <a:extLst>
              <a:ext uri="{FF2B5EF4-FFF2-40B4-BE49-F238E27FC236}">
                <a16:creationId xmlns:a16="http://schemas.microsoft.com/office/drawing/2014/main" id="{4ABABE8B-8096-3380-0E30-27A555F9A4F8}"/>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17" name="燕尾形 11">
              <a:extLst>
                <a:ext uri="{FF2B5EF4-FFF2-40B4-BE49-F238E27FC236}">
                  <a16:creationId xmlns:a16="http://schemas.microsoft.com/office/drawing/2014/main" id="{7AB32B6B-D040-2CCE-9375-3A846CF0DB24}"/>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燕尾形 12">
              <a:extLst>
                <a:ext uri="{FF2B5EF4-FFF2-40B4-BE49-F238E27FC236}">
                  <a16:creationId xmlns:a16="http://schemas.microsoft.com/office/drawing/2014/main" id="{551CFFF7-65BC-B516-A80E-A383E8D63D98}"/>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516575873"/>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、语音识别</a:t>
              </a:r>
            </a:p>
          </p:txBody>
        </p:sp>
      </p:grpSp>
      <p:sp>
        <p:nvSpPr>
          <p:cNvPr id="13" name="文本框 2"/>
          <p:cNvSpPr txBox="1"/>
          <p:nvPr/>
        </p:nvSpPr>
        <p:spPr>
          <a:xfrm>
            <a:off x="1383585" y="1574108"/>
            <a:ext cx="996760" cy="305596"/>
          </a:xfrm>
          <a:prstGeom prst="rect">
            <a:avLst/>
          </a:prstGeom>
          <a:noFill/>
        </p:spPr>
        <p:txBody>
          <a:bodyPr wrap="square"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输入语音</a:t>
            </a:r>
          </a:p>
        </p:txBody>
      </p:sp>
      <p:sp>
        <p:nvSpPr>
          <p:cNvPr id="16" name="右箭头 15"/>
          <p:cNvSpPr/>
          <p:nvPr/>
        </p:nvSpPr>
        <p:spPr>
          <a:xfrm>
            <a:off x="2331471" y="1685032"/>
            <a:ext cx="296978" cy="21243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7" name="矩形 16"/>
          <p:cNvSpPr/>
          <p:nvPr/>
        </p:nvSpPr>
        <p:spPr>
          <a:xfrm>
            <a:off x="4304971" y="1849561"/>
            <a:ext cx="1378302" cy="255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有效语言检测</a:t>
            </a:r>
            <a:endParaRPr kumimoji="0" lang="en-US" altLang="zh-CN"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8" name="矩形 17"/>
          <p:cNvSpPr/>
          <p:nvPr/>
        </p:nvSpPr>
        <p:spPr>
          <a:xfrm>
            <a:off x="2989079" y="1835053"/>
            <a:ext cx="905235" cy="27129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接口层</a:t>
            </a:r>
          </a:p>
        </p:txBody>
      </p:sp>
      <p:sp>
        <p:nvSpPr>
          <p:cNvPr id="24" name="右箭头 23"/>
          <p:cNvSpPr/>
          <p:nvPr/>
        </p:nvSpPr>
        <p:spPr>
          <a:xfrm>
            <a:off x="3991530" y="1908524"/>
            <a:ext cx="296978" cy="1380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27" name="右箭头 26"/>
          <p:cNvSpPr/>
          <p:nvPr/>
        </p:nvSpPr>
        <p:spPr>
          <a:xfrm>
            <a:off x="5788954" y="1908524"/>
            <a:ext cx="296978" cy="1380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28" name="矩形 27"/>
          <p:cNvSpPr/>
          <p:nvPr/>
        </p:nvSpPr>
        <p:spPr>
          <a:xfrm>
            <a:off x="6173372" y="1849237"/>
            <a:ext cx="1025055" cy="255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特征提取</a:t>
            </a: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nvGrpSpPr>
          <p:cNvPr id="29" name="组合 28"/>
          <p:cNvGrpSpPr/>
          <p:nvPr/>
        </p:nvGrpSpPr>
        <p:grpSpPr>
          <a:xfrm>
            <a:off x="1899937" y="2323296"/>
            <a:ext cx="5664990" cy="589330"/>
            <a:chOff x="1333500" y="1785091"/>
            <a:chExt cx="7416108" cy="765662"/>
          </a:xfrm>
        </p:grpSpPr>
        <p:sp>
          <p:nvSpPr>
            <p:cNvPr id="30" name="矩形 29"/>
            <p:cNvSpPr/>
            <p:nvPr/>
          </p:nvSpPr>
          <p:spPr>
            <a:xfrm>
              <a:off x="1333500" y="2028395"/>
              <a:ext cx="7416108" cy="522358"/>
            </a:xfrm>
            <a:prstGeom prst="rect">
              <a:avLst/>
            </a:prstGeom>
            <a:solidFill>
              <a:srgbClr val="4472C4">
                <a:alpha val="20000"/>
              </a:srgbClr>
            </a:solidFill>
            <a:ln w="12700"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18"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语音识别</a:t>
              </a: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sp>
          <p:nvSpPr>
            <p:cNvPr id="31" name="矩形 30"/>
            <p:cNvSpPr/>
            <p:nvPr/>
          </p:nvSpPr>
          <p:spPr>
            <a:xfrm>
              <a:off x="3120383" y="2152290"/>
              <a:ext cx="1335782" cy="33210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语言模型</a:t>
              </a:r>
            </a:p>
          </p:txBody>
        </p:sp>
        <p:sp>
          <p:nvSpPr>
            <p:cNvPr id="32" name="矩形 31"/>
            <p:cNvSpPr/>
            <p:nvPr/>
          </p:nvSpPr>
          <p:spPr>
            <a:xfrm>
              <a:off x="6467256" y="2136727"/>
              <a:ext cx="1360325" cy="33210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声学模型</a:t>
              </a:r>
            </a:p>
          </p:txBody>
        </p:sp>
        <p:sp>
          <p:nvSpPr>
            <p:cNvPr id="33" name="右箭头 32"/>
            <p:cNvSpPr/>
            <p:nvPr/>
          </p:nvSpPr>
          <p:spPr>
            <a:xfrm rot="16200000">
              <a:off x="3462221" y="1722871"/>
              <a:ext cx="153635" cy="2780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sp>
          <p:nvSpPr>
            <p:cNvPr id="34" name="右箭头 33"/>
            <p:cNvSpPr/>
            <p:nvPr/>
          </p:nvSpPr>
          <p:spPr>
            <a:xfrm rot="5400000" flipV="1">
              <a:off x="7663068" y="1722871"/>
              <a:ext cx="153635" cy="2780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grpSp>
      <p:sp>
        <p:nvSpPr>
          <p:cNvPr id="35" name="右箭头 34"/>
          <p:cNvSpPr/>
          <p:nvPr/>
        </p:nvSpPr>
        <p:spPr>
          <a:xfrm flipH="1" flipV="1">
            <a:off x="2331471" y="1988834"/>
            <a:ext cx="296978" cy="1380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sp>
        <p:nvSpPr>
          <p:cNvPr id="36" name="文本框 34"/>
          <p:cNvSpPr txBox="1"/>
          <p:nvPr/>
        </p:nvSpPr>
        <p:spPr>
          <a:xfrm>
            <a:off x="1383585" y="1897463"/>
            <a:ext cx="996760" cy="305596"/>
          </a:xfrm>
          <a:prstGeom prst="rect">
            <a:avLst/>
          </a:prstGeom>
          <a:noFill/>
        </p:spPr>
        <p:txBody>
          <a:bodyPr wrap="square"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识别结果</a:t>
            </a:r>
          </a:p>
        </p:txBody>
      </p:sp>
      <p:sp>
        <p:nvSpPr>
          <p:cNvPr id="37" name="矩形 36"/>
          <p:cNvSpPr/>
          <p:nvPr/>
        </p:nvSpPr>
        <p:spPr>
          <a:xfrm>
            <a:off x="2792462" y="1543841"/>
            <a:ext cx="4601427" cy="706629"/>
          </a:xfrm>
          <a:prstGeom prst="rect">
            <a:avLst/>
          </a:prstGeom>
          <a:solidFill>
            <a:srgbClr val="4472C4">
              <a:alpha val="20000"/>
            </a:srgbClr>
          </a:solidFill>
          <a:ln w="12700"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语音前处理</a:t>
            </a: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38" name="右箭头 37"/>
          <p:cNvSpPr/>
          <p:nvPr/>
        </p:nvSpPr>
        <p:spPr>
          <a:xfrm rot="10800000">
            <a:off x="4858734" y="2648596"/>
            <a:ext cx="389291" cy="12196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a:ln>
                <a:noFill/>
              </a:ln>
              <a:solidFill>
                <a:prstClr val="white">
                  <a:lumMod val="95000"/>
                </a:prstClr>
              </a:solidFill>
              <a:effectLst/>
              <a:uLnTx/>
              <a:uFillTx/>
              <a:latin typeface="楷体" panose="02010609060101010101" pitchFamily="49" charset="-122"/>
              <a:ea typeface="楷体" panose="02010609060101010101" pitchFamily="49" charset="-122"/>
              <a:cs typeface="+mn-cs"/>
            </a:endParaRPr>
          </a:p>
        </p:txBody>
      </p:sp>
      <p:grpSp>
        <p:nvGrpSpPr>
          <p:cNvPr id="39" name="组合 38"/>
          <p:cNvGrpSpPr/>
          <p:nvPr/>
        </p:nvGrpSpPr>
        <p:grpSpPr>
          <a:xfrm>
            <a:off x="4598210" y="3112413"/>
            <a:ext cx="2966717" cy="1603132"/>
            <a:chOff x="476320" y="2870199"/>
            <a:chExt cx="3854380" cy="2082801"/>
          </a:xfrm>
        </p:grpSpPr>
        <p:grpSp>
          <p:nvGrpSpPr>
            <p:cNvPr id="40" name="组合 39"/>
            <p:cNvGrpSpPr/>
            <p:nvPr/>
          </p:nvGrpSpPr>
          <p:grpSpPr>
            <a:xfrm>
              <a:off x="1054100" y="2870199"/>
              <a:ext cx="3276600" cy="2082801"/>
              <a:chOff x="1054100" y="2870199"/>
              <a:chExt cx="3276600" cy="2082801"/>
            </a:xfrm>
          </p:grpSpPr>
          <p:sp>
            <p:nvSpPr>
              <p:cNvPr id="42" name="矩形 41"/>
              <p:cNvSpPr/>
              <p:nvPr/>
            </p:nvSpPr>
            <p:spPr>
              <a:xfrm>
                <a:off x="1054100" y="2870199"/>
                <a:ext cx="3276600" cy="2082801"/>
              </a:xfrm>
              <a:prstGeom prst="rect">
                <a:avLst/>
              </a:prstGeom>
              <a:solidFill>
                <a:srgbClr val="4472C4">
                  <a:alpha val="20000"/>
                </a:srgbClr>
              </a:solidFill>
              <a:ln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4" name="文本框 24"/>
              <p:cNvSpPr txBox="1"/>
              <p:nvPr/>
            </p:nvSpPr>
            <p:spPr>
              <a:xfrm>
                <a:off x="1828800" y="4467927"/>
                <a:ext cx="2387599" cy="349779"/>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数据预处理</a:t>
                </a:r>
              </a:p>
            </p:txBody>
          </p:sp>
          <p:sp>
            <p:nvSpPr>
              <p:cNvPr id="45" name="文本框 26"/>
              <p:cNvSpPr txBox="1"/>
              <p:nvPr/>
            </p:nvSpPr>
            <p:spPr>
              <a:xfrm>
                <a:off x="1119383" y="3141079"/>
                <a:ext cx="391917" cy="1505328"/>
              </a:xfrm>
              <a:prstGeom prst="rect">
                <a:avLst/>
              </a:prstGeom>
              <a:noFill/>
            </p:spPr>
            <p:txBody>
              <a:bodyPr wrap="square"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语音训练集</a:t>
                </a:r>
                <a:endPar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6" name="文本框 24"/>
              <p:cNvSpPr txBox="1"/>
              <p:nvPr/>
            </p:nvSpPr>
            <p:spPr>
              <a:xfrm>
                <a:off x="1828800" y="2982027"/>
                <a:ext cx="2375096" cy="349779"/>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声学模型训练</a:t>
                </a:r>
              </a:p>
            </p:txBody>
          </p:sp>
        </p:grpSp>
        <p:sp>
          <p:nvSpPr>
            <p:cNvPr id="41" name="右箭头 40"/>
            <p:cNvSpPr/>
            <p:nvPr/>
          </p:nvSpPr>
          <p:spPr>
            <a:xfrm>
              <a:off x="476320" y="3581400"/>
              <a:ext cx="2160000" cy="283933"/>
            </a:xfrm>
            <a:prstGeom prst="rightArrow">
              <a:avLst/>
            </a:prstGeom>
            <a:solidFill>
              <a:schemeClr val="accent1">
                <a:lumMod val="60000"/>
                <a:lumOff val="40000"/>
              </a:schemeClr>
            </a:solidFill>
            <a:ln>
              <a:solidFill>
                <a:srgbClr val="005490"/>
              </a:solid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grpSp>
        <p:nvGrpSpPr>
          <p:cNvPr id="50" name="组合 49"/>
          <p:cNvGrpSpPr/>
          <p:nvPr/>
        </p:nvGrpSpPr>
        <p:grpSpPr>
          <a:xfrm>
            <a:off x="1924725" y="3224800"/>
            <a:ext cx="3168450" cy="1490745"/>
            <a:chOff x="5295900" y="2881005"/>
            <a:chExt cx="4116474" cy="1754495"/>
          </a:xfrm>
        </p:grpSpPr>
        <p:grpSp>
          <p:nvGrpSpPr>
            <p:cNvPr id="51" name="组合 50"/>
            <p:cNvGrpSpPr/>
            <p:nvPr/>
          </p:nvGrpSpPr>
          <p:grpSpPr>
            <a:xfrm>
              <a:off x="5295900" y="2881005"/>
              <a:ext cx="3690668" cy="1754495"/>
              <a:chOff x="5295900" y="2881005"/>
              <a:chExt cx="3690668" cy="1754495"/>
            </a:xfrm>
          </p:grpSpPr>
          <p:sp>
            <p:nvSpPr>
              <p:cNvPr id="53" name="矩形 52"/>
              <p:cNvSpPr/>
              <p:nvPr/>
            </p:nvSpPr>
            <p:spPr>
              <a:xfrm>
                <a:off x="5295900" y="2881005"/>
                <a:ext cx="3690668" cy="1754495"/>
              </a:xfrm>
              <a:prstGeom prst="rect">
                <a:avLst/>
              </a:prstGeom>
              <a:solidFill>
                <a:srgbClr val="4472C4">
                  <a:alpha val="20000"/>
                </a:srgb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54" name="文本框 31"/>
              <p:cNvSpPr txBox="1"/>
              <p:nvPr/>
            </p:nvSpPr>
            <p:spPr>
              <a:xfrm>
                <a:off x="8512229" y="2975978"/>
                <a:ext cx="329092" cy="1363645"/>
              </a:xfrm>
              <a:prstGeom prst="rect">
                <a:avLst/>
              </a:prstGeom>
              <a:noFill/>
            </p:spPr>
            <p:txBody>
              <a:bodyPr wrap="square"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文本训练集</a:t>
                </a:r>
                <a:endParaRPr kumimoji="0" lang="en-US" altLang="zh-CN"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55" name="文本框 24"/>
              <p:cNvSpPr txBox="1"/>
              <p:nvPr/>
            </p:nvSpPr>
            <p:spPr>
              <a:xfrm>
                <a:off x="5422900" y="4112327"/>
                <a:ext cx="2692400" cy="316858"/>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数据清洗和正规化</a:t>
                </a:r>
              </a:p>
            </p:txBody>
          </p:sp>
          <p:sp>
            <p:nvSpPr>
              <p:cNvPr id="56" name="文本框 24"/>
              <p:cNvSpPr txBox="1"/>
              <p:nvPr/>
            </p:nvSpPr>
            <p:spPr>
              <a:xfrm>
                <a:off x="5410200" y="3566227"/>
                <a:ext cx="2717801" cy="316858"/>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模型训练和优化</a:t>
                </a:r>
              </a:p>
            </p:txBody>
          </p:sp>
          <p:sp>
            <p:nvSpPr>
              <p:cNvPr id="57" name="文本框 24"/>
              <p:cNvSpPr txBox="1"/>
              <p:nvPr/>
            </p:nvSpPr>
            <p:spPr>
              <a:xfrm>
                <a:off x="5422900" y="3032827"/>
                <a:ext cx="2679700" cy="316858"/>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语言模型训练</a:t>
                </a:r>
              </a:p>
            </p:txBody>
          </p:sp>
        </p:grpSp>
        <p:sp>
          <p:nvSpPr>
            <p:cNvPr id="52" name="右箭头 51"/>
            <p:cNvSpPr/>
            <p:nvPr/>
          </p:nvSpPr>
          <p:spPr>
            <a:xfrm>
              <a:off x="7473367" y="3390900"/>
              <a:ext cx="1939007" cy="259304"/>
            </a:xfrm>
            <a:prstGeom prst="rightArrow">
              <a:avLst/>
            </a:prstGeom>
            <a:solidFill>
              <a:schemeClr val="accent1">
                <a:lumMod val="60000"/>
                <a:lumOff val="40000"/>
              </a:schemeClr>
            </a:solidFill>
            <a:ln>
              <a:solidFill>
                <a:srgbClr val="005490"/>
              </a:solid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sp>
        <p:nvSpPr>
          <p:cNvPr id="58" name="矩形 57"/>
          <p:cNvSpPr/>
          <p:nvPr/>
        </p:nvSpPr>
        <p:spPr>
          <a:xfrm>
            <a:off x="4250122" y="1051137"/>
            <a:ext cx="1005403" cy="338554"/>
          </a:xfrm>
          <a:prstGeom prst="rect">
            <a:avLst/>
          </a:prstGeom>
        </p:spPr>
        <p:txBody>
          <a:bodyPr wrap="non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系统流程</a:t>
            </a:r>
          </a:p>
        </p:txBody>
      </p:sp>
      <p:sp>
        <p:nvSpPr>
          <p:cNvPr id="59" name="文本框 24"/>
          <p:cNvSpPr txBox="1"/>
          <p:nvPr/>
        </p:nvSpPr>
        <p:spPr>
          <a:xfrm>
            <a:off x="5639214" y="3680243"/>
            <a:ext cx="1828112" cy="482488"/>
          </a:xfrm>
          <a:prstGeom prst="rect">
            <a:avLst/>
          </a:prstGeom>
          <a:noFill/>
          <a:ln>
            <a:solidFill>
              <a:schemeClr val="bg1">
                <a:lumMod val="50000"/>
              </a:schemeClr>
            </a:solidFill>
            <a:prstDash val="sysDash"/>
          </a:ln>
        </p:spPr>
        <p:txBody>
          <a:bodyPr wrap="square" lIns="27710" tIns="27710" rIns="27710" bIns="27710"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HMM CNN</a:t>
            </a:r>
          </a:p>
          <a:p>
            <a:pPr marL="0" marR="0" lvl="0" indent="0" algn="ctr" defTabSz="343760" rtl="0" eaLnBrk="1" fontAlgn="auto" latinLnBrk="0" hangingPunct="1">
              <a:lnSpc>
                <a:spcPct val="100000"/>
              </a:lnSpc>
              <a:spcBef>
                <a:spcPts val="0"/>
              </a:spcBef>
              <a:spcAft>
                <a:spcPts val="0"/>
              </a:spcAft>
              <a:buClrTx/>
              <a:buSzTx/>
              <a:buFontTx/>
              <a:buNone/>
              <a:tabLst/>
              <a:defRPr/>
            </a:pPr>
            <a:r>
              <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DNN</a:t>
            </a: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　</a:t>
            </a:r>
            <a:r>
              <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RNN</a:t>
            </a:r>
            <a:endPar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2" name="矩形 1">
            <a:extLst>
              <a:ext uri="{FF2B5EF4-FFF2-40B4-BE49-F238E27FC236}">
                <a16:creationId xmlns:a16="http://schemas.microsoft.com/office/drawing/2014/main" id="{6E2ABB25-CB5B-7309-E3BA-05BB292B2AC4}"/>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3" name="组合 8">
            <a:extLst>
              <a:ext uri="{FF2B5EF4-FFF2-40B4-BE49-F238E27FC236}">
                <a16:creationId xmlns:a16="http://schemas.microsoft.com/office/drawing/2014/main" id="{68A80613-2EF0-2012-2423-BA7B3DBE658C}"/>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2A411CE1-88B1-16CC-A0F9-A17B918B7A09}"/>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6F371469-074A-A76A-F889-69965EEA220A}"/>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435166717"/>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linds(horizontal)">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、语音识别</a:t>
              </a:r>
            </a:p>
          </p:txBody>
        </p:sp>
      </p:grpSp>
      <p:sp>
        <p:nvSpPr>
          <p:cNvPr id="13" name="圆角矩形 12"/>
          <p:cNvSpPr/>
          <p:nvPr/>
        </p:nvSpPr>
        <p:spPr>
          <a:xfrm>
            <a:off x="1914951" y="1407883"/>
            <a:ext cx="4875463" cy="447949"/>
          </a:xfrm>
          <a:prstGeom prst="round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文本框 5"/>
          <p:cNvSpPr txBox="1"/>
          <p:nvPr/>
        </p:nvSpPr>
        <p:spPr>
          <a:xfrm>
            <a:off x="2114607" y="1476880"/>
            <a:ext cx="1291308" cy="290161"/>
          </a:xfrm>
          <a:prstGeom prst="rect">
            <a:avLst/>
          </a:prstGeom>
          <a:noFill/>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rPr>
              <a:t>声学一致性：</a:t>
            </a:r>
          </a:p>
        </p:txBody>
      </p:sp>
      <p:sp>
        <p:nvSpPr>
          <p:cNvPr id="17" name="文本框 6"/>
          <p:cNvSpPr txBox="1"/>
          <p:nvPr/>
        </p:nvSpPr>
        <p:spPr>
          <a:xfrm>
            <a:off x="3368158" y="1484711"/>
            <a:ext cx="3292278" cy="290161"/>
          </a:xfrm>
          <a:prstGeom prst="rect">
            <a:avLst/>
          </a:prstGeom>
          <a:noFill/>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rPr>
              <a:t>待识别语音和语音训练集具有一致性</a:t>
            </a:r>
          </a:p>
        </p:txBody>
      </p:sp>
      <p:sp>
        <p:nvSpPr>
          <p:cNvPr id="30" name="右箭头 29"/>
          <p:cNvSpPr/>
          <p:nvPr/>
        </p:nvSpPr>
        <p:spPr>
          <a:xfrm rot="16200000">
            <a:off x="3153957" y="3707009"/>
            <a:ext cx="133798" cy="1645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文本框 9"/>
          <p:cNvSpPr txBox="1"/>
          <p:nvPr/>
        </p:nvSpPr>
        <p:spPr>
          <a:xfrm>
            <a:off x="1966443" y="3913754"/>
            <a:ext cx="2522887" cy="266565"/>
          </a:xfrm>
          <a:prstGeom prst="rect">
            <a:avLst/>
          </a:prstGeom>
          <a:noFill/>
          <a:ln>
            <a:solidFill>
              <a:schemeClr val="bg1">
                <a:lumMod val="50000"/>
              </a:schemeClr>
            </a:solidFill>
            <a:prstDash val="sysDash"/>
          </a:ln>
        </p:spPr>
        <p:txBody>
          <a:bodyPr wrap="square" lIns="52786" tIns="26393" rIns="52786" bIns="26393"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数据预处理（</a:t>
            </a:r>
            <a:r>
              <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Noise Robust</a:t>
            </a: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p:txBody>
      </p:sp>
      <p:sp>
        <p:nvSpPr>
          <p:cNvPr id="32" name="右箭头 31"/>
          <p:cNvSpPr/>
          <p:nvPr/>
        </p:nvSpPr>
        <p:spPr>
          <a:xfrm rot="16200000">
            <a:off x="3153957" y="4168520"/>
            <a:ext cx="133798" cy="1645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文本框 23"/>
          <p:cNvSpPr txBox="1"/>
          <p:nvPr/>
        </p:nvSpPr>
        <p:spPr>
          <a:xfrm>
            <a:off x="2687567" y="4317714"/>
            <a:ext cx="1091221" cy="266565"/>
          </a:xfrm>
          <a:prstGeom prst="rect">
            <a:avLst/>
          </a:prstGeom>
          <a:noFill/>
          <a:ln>
            <a:solidFill>
              <a:schemeClr val="bg1">
                <a:lumMod val="50000"/>
              </a:schemeClr>
            </a:solidFill>
          </a:ln>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语音训练集</a:t>
            </a:r>
            <a:endParaRPr kumimoji="0" lang="en-US" altLang="zh-CN" sz="1386"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34" name="矩形 33"/>
          <p:cNvSpPr/>
          <p:nvPr/>
        </p:nvSpPr>
        <p:spPr>
          <a:xfrm>
            <a:off x="2760261" y="1990094"/>
            <a:ext cx="973243" cy="28922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声学模型</a:t>
            </a:r>
          </a:p>
        </p:txBody>
      </p:sp>
      <p:sp>
        <p:nvSpPr>
          <p:cNvPr id="35" name="矩形 34"/>
          <p:cNvSpPr/>
          <p:nvPr/>
        </p:nvSpPr>
        <p:spPr>
          <a:xfrm>
            <a:off x="1914585" y="1933912"/>
            <a:ext cx="2612542" cy="2680724"/>
          </a:xfrm>
          <a:prstGeom prst="rect">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流程图: 库存数据 24"/>
          <p:cNvSpPr/>
          <p:nvPr/>
        </p:nvSpPr>
        <p:spPr>
          <a:xfrm>
            <a:off x="5014297" y="1948728"/>
            <a:ext cx="1633801" cy="479106"/>
          </a:xfrm>
          <a:prstGeom prst="flowChartOnlineStorage">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远场近场</a:t>
            </a:r>
          </a:p>
        </p:txBody>
      </p:sp>
      <p:sp>
        <p:nvSpPr>
          <p:cNvPr id="37" name="流程图: 库存数据 25"/>
          <p:cNvSpPr/>
          <p:nvPr/>
        </p:nvSpPr>
        <p:spPr>
          <a:xfrm>
            <a:off x="5015397" y="2682600"/>
            <a:ext cx="1633801" cy="479106"/>
          </a:xfrm>
          <a:prstGeom prst="flowChartOnlineStorage">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设备降噪</a:t>
            </a:r>
          </a:p>
        </p:txBody>
      </p:sp>
      <p:sp>
        <p:nvSpPr>
          <p:cNvPr id="38" name="流程图: 库存数据 26"/>
          <p:cNvSpPr/>
          <p:nvPr/>
        </p:nvSpPr>
        <p:spPr>
          <a:xfrm>
            <a:off x="5016497" y="3416473"/>
            <a:ext cx="1633801" cy="479106"/>
          </a:xfrm>
          <a:prstGeom prst="flowChartOnlineStorage">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用户</a:t>
            </a:r>
            <a:r>
              <a:rPr kumimoji="0" lang="zh-CN" altLang="en-US" sz="1539"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口音</a:t>
            </a:r>
            <a:endPar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39" name="矩形 38"/>
          <p:cNvSpPr/>
          <p:nvPr/>
        </p:nvSpPr>
        <p:spPr>
          <a:xfrm>
            <a:off x="3778787" y="939948"/>
            <a:ext cx="2478889" cy="338554"/>
          </a:xfrm>
          <a:prstGeom prst="rect">
            <a:avLst/>
          </a:prstGeom>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声学匹配：声学一致性</a:t>
            </a:r>
          </a:p>
        </p:txBody>
      </p:sp>
      <p:grpSp>
        <p:nvGrpSpPr>
          <p:cNvPr id="3" name="组合 2"/>
          <p:cNvGrpSpPr/>
          <p:nvPr/>
        </p:nvGrpSpPr>
        <p:grpSpPr>
          <a:xfrm>
            <a:off x="2106300" y="2350054"/>
            <a:ext cx="2212615" cy="1337025"/>
            <a:chOff x="2736174" y="3132237"/>
            <a:chExt cx="2874645" cy="1737073"/>
          </a:xfrm>
        </p:grpSpPr>
        <p:sp>
          <p:nvSpPr>
            <p:cNvPr id="18" name="右箭头 17"/>
            <p:cNvSpPr/>
            <p:nvPr/>
          </p:nvSpPr>
          <p:spPr>
            <a:xfrm rot="16200000">
              <a:off x="4097297" y="3193563"/>
              <a:ext cx="173831" cy="21383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矩形 23"/>
            <p:cNvSpPr/>
            <p:nvPr/>
          </p:nvSpPr>
          <p:spPr>
            <a:xfrm>
              <a:off x="2736174" y="3657253"/>
              <a:ext cx="2874645" cy="1212057"/>
            </a:xfrm>
            <a:prstGeom prst="rect">
              <a:avLst/>
            </a:prstGeom>
            <a:noFill/>
            <a:ln>
              <a:solidFill>
                <a:schemeClr val="bg1">
                  <a:lumMod val="50000"/>
                </a:schemeClr>
              </a:solidFill>
              <a:prstDash val="sysDash"/>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en-US" altLang="zh-CN"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pic>
          <p:nvPicPr>
            <p:cNvPr id="40" name="Picture 2" descr="语音识别技术准确率早已超过人类平均水平"/>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0960" y="3708302"/>
              <a:ext cx="2432607" cy="111814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272198" y="3132237"/>
              <a:ext cx="1856042" cy="397033"/>
            </a:xfrm>
            <a:prstGeom prst="rect">
              <a:avLst/>
            </a:prstGeom>
          </p:spPr>
          <p:txBody>
            <a:bodyPr wrap="non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声学模  型训练</a:t>
              </a:r>
              <a:endParaRPr kumimoji="0" lang="zh-CN" altLang="en-US" sz="1386"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grpSp>
      <p:sp>
        <p:nvSpPr>
          <p:cNvPr id="4" name="矩形 3">
            <a:extLst>
              <a:ext uri="{FF2B5EF4-FFF2-40B4-BE49-F238E27FC236}">
                <a16:creationId xmlns:a16="http://schemas.microsoft.com/office/drawing/2014/main" id="{83B3690E-E6A8-1E00-6C04-E6E705EB02D9}"/>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5" name="组合 8">
            <a:extLst>
              <a:ext uri="{FF2B5EF4-FFF2-40B4-BE49-F238E27FC236}">
                <a16:creationId xmlns:a16="http://schemas.microsoft.com/office/drawing/2014/main" id="{6C867BBE-AF24-5500-6E74-A7255677EFD8}"/>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6" name="燕尾形 11">
              <a:extLst>
                <a:ext uri="{FF2B5EF4-FFF2-40B4-BE49-F238E27FC236}">
                  <a16:creationId xmlns:a16="http://schemas.microsoft.com/office/drawing/2014/main" id="{682D2FAA-002E-6C30-A366-B4A534B3200E}"/>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燕尾形 12">
              <a:extLst>
                <a:ext uri="{FF2B5EF4-FFF2-40B4-BE49-F238E27FC236}">
                  <a16:creationId xmlns:a16="http://schemas.microsoft.com/office/drawing/2014/main" id="{4018D5C9-84E3-7CBC-2D5D-A240C81C1AF6}"/>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519931674"/>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p:bldP spid="17" grpId="0"/>
      <p:bldP spid="30" grpId="0" animBg="1"/>
      <p:bldP spid="31" grpId="0" bldLvl="0" animBg="1"/>
      <p:bldP spid="32" grpId="0" bldLvl="0" animBg="1"/>
      <p:bldP spid="33" grpId="0" animBg="1"/>
      <p:bldP spid="34" grpId="0" bldLvl="0" animBg="1"/>
      <p:bldP spid="35" grpId="0" bldLvl="0" animBg="1"/>
      <p:bldP spid="36" grpId="0" bldLvl="0" animBg="1"/>
      <p:bldP spid="37" grpId="0" bldLvl="0" animBg="1"/>
      <p:bldP spid="3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、语音识别</a:t>
              </a:r>
            </a:p>
          </p:txBody>
        </p:sp>
      </p:grpSp>
      <p:sp>
        <p:nvSpPr>
          <p:cNvPr id="13" name="圆角矩形 12"/>
          <p:cNvSpPr/>
          <p:nvPr/>
        </p:nvSpPr>
        <p:spPr>
          <a:xfrm>
            <a:off x="1523650" y="1466781"/>
            <a:ext cx="4642605" cy="447949"/>
          </a:xfrm>
          <a:prstGeom prst="round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文本框 9"/>
          <p:cNvSpPr txBox="1"/>
          <p:nvPr/>
        </p:nvSpPr>
        <p:spPr>
          <a:xfrm>
            <a:off x="1625922" y="1575653"/>
            <a:ext cx="1169668" cy="266565"/>
          </a:xfrm>
          <a:prstGeom prst="rect">
            <a:avLst/>
          </a:prstGeom>
          <a:noFill/>
        </p:spPr>
        <p:txBody>
          <a:bodyPr wrap="square" lIns="52786" tIns="26393" rIns="52786" bIns="26393"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rPr>
              <a:t>文本一致性</a:t>
            </a:r>
            <a:r>
              <a:rPr kumimoji="0" lang="en-US" altLang="zh-CN" sz="1386"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rPr>
              <a:t>:</a:t>
            </a:r>
            <a:endParaRPr kumimoji="0" lang="zh-CN" altLang="en-US" sz="1386"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endParaRPr>
          </a:p>
        </p:txBody>
      </p:sp>
      <p:sp>
        <p:nvSpPr>
          <p:cNvPr id="17" name="文本框 11"/>
          <p:cNvSpPr txBox="1"/>
          <p:nvPr/>
        </p:nvSpPr>
        <p:spPr>
          <a:xfrm>
            <a:off x="2870794" y="1575653"/>
            <a:ext cx="3125005" cy="266565"/>
          </a:xfrm>
          <a:prstGeom prst="rect">
            <a:avLst/>
          </a:prstGeom>
          <a:noFill/>
        </p:spPr>
        <p:txBody>
          <a:bodyPr wrap="square" lIns="52786" tIns="26393" rIns="52786" bIns="26393"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1" i="0" u="none" strike="noStrike" kern="0" cap="none" spc="0" normalizeH="0" baseline="0" noProof="0" dirty="0">
                <a:ln>
                  <a:noFill/>
                </a:ln>
                <a:solidFill>
                  <a:prstClr val="white">
                    <a:lumMod val="95000"/>
                  </a:prstClr>
                </a:solidFill>
                <a:effectLst/>
                <a:uLnTx/>
                <a:uFillTx/>
                <a:latin typeface="宋体" pitchFamily="2" charset="-122"/>
                <a:ea typeface="宋体" pitchFamily="2" charset="-122"/>
                <a:cs typeface="+mn-cs"/>
              </a:rPr>
              <a:t>待识别领域和文本训练集具有一致性</a:t>
            </a:r>
          </a:p>
        </p:txBody>
      </p:sp>
      <p:sp>
        <p:nvSpPr>
          <p:cNvPr id="18" name="矩形 17"/>
          <p:cNvSpPr/>
          <p:nvPr/>
        </p:nvSpPr>
        <p:spPr>
          <a:xfrm>
            <a:off x="2284649" y="2082389"/>
            <a:ext cx="1085347" cy="289223"/>
          </a:xfrm>
          <a:prstGeom prst="rect">
            <a:avLst/>
          </a:prstGeom>
          <a:noFill/>
          <a:ln>
            <a:solidFill>
              <a:schemeClr val="bg1">
                <a:lumMod val="50000"/>
              </a:schemeClr>
            </a:solidFill>
            <a:prstDash val="sysDash"/>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语言模型</a:t>
            </a:r>
          </a:p>
        </p:txBody>
      </p:sp>
      <p:sp>
        <p:nvSpPr>
          <p:cNvPr id="24" name="矩形 23"/>
          <p:cNvSpPr/>
          <p:nvPr/>
        </p:nvSpPr>
        <p:spPr>
          <a:xfrm>
            <a:off x="1748357" y="2837888"/>
            <a:ext cx="2212615" cy="1214446"/>
          </a:xfrm>
          <a:prstGeom prst="rect">
            <a:avLst/>
          </a:prstGeom>
          <a:noFill/>
          <a:ln>
            <a:solidFill>
              <a:schemeClr val="bg1">
                <a:lumMod val="50000"/>
              </a:schemeClr>
            </a:solidFill>
            <a:prstDash val="sysDash"/>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语言模型训练</a:t>
            </a: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27" name="文本框 25"/>
          <p:cNvSpPr txBox="1"/>
          <p:nvPr/>
        </p:nvSpPr>
        <p:spPr>
          <a:xfrm>
            <a:off x="1942272" y="3579825"/>
            <a:ext cx="1825151" cy="266565"/>
          </a:xfrm>
          <a:prstGeom prst="rect">
            <a:avLst/>
          </a:prstGeom>
          <a:noFill/>
          <a:ln>
            <a:solidFill>
              <a:schemeClr val="bg1">
                <a:lumMod val="50000"/>
              </a:schemeClr>
            </a:solidFill>
            <a:prstDash val="sysDash"/>
          </a:ln>
        </p:spPr>
        <p:txBody>
          <a:bodyPr wrap="square" lIns="52786" tIns="26393" rIns="52786" bIns="26393"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数据清洗和正规化</a:t>
            </a:r>
          </a:p>
        </p:txBody>
      </p:sp>
      <p:sp>
        <p:nvSpPr>
          <p:cNvPr id="28" name="文本框 26"/>
          <p:cNvSpPr txBox="1"/>
          <p:nvPr/>
        </p:nvSpPr>
        <p:spPr>
          <a:xfrm>
            <a:off x="1941906" y="3107684"/>
            <a:ext cx="1825151" cy="266565"/>
          </a:xfrm>
          <a:prstGeom prst="rect">
            <a:avLst/>
          </a:prstGeom>
          <a:noFill/>
          <a:ln>
            <a:solidFill>
              <a:schemeClr val="bg1">
                <a:lumMod val="50000"/>
              </a:schemeClr>
            </a:solidFill>
            <a:prstDash val="sysDash"/>
          </a:ln>
        </p:spPr>
        <p:txBody>
          <a:bodyPr wrap="square" lIns="52786" tIns="26393" rIns="52786" bIns="26393" rtlCol="0">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模型训练和优化</a:t>
            </a:r>
          </a:p>
        </p:txBody>
      </p:sp>
      <p:sp>
        <p:nvSpPr>
          <p:cNvPr id="29" name="右箭头 28"/>
          <p:cNvSpPr/>
          <p:nvPr/>
        </p:nvSpPr>
        <p:spPr>
          <a:xfrm rot="16200000">
            <a:off x="2721600" y="4231220"/>
            <a:ext cx="133798" cy="16459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white">
                  <a:lumMod val="95000"/>
                </a:prstClr>
              </a:solidFill>
              <a:effectLst>
                <a:outerShdw blurRad="38100" dist="38100" dir="2700000" algn="tl">
                  <a:srgbClr val="000000">
                    <a:alpha val="43137"/>
                  </a:srgbClr>
                </a:outerShdw>
              </a:effectLst>
              <a:uLnTx/>
              <a:uFillTx/>
              <a:latin typeface="Calibri" panose="020F0502020204030204"/>
              <a:ea typeface="等线" panose="02010600030101010101" pitchFamily="2" charset="-122"/>
              <a:cs typeface="+mn-cs"/>
            </a:endParaRPr>
          </a:p>
        </p:txBody>
      </p:sp>
      <p:sp>
        <p:nvSpPr>
          <p:cNvPr id="30" name="文本框 28"/>
          <p:cNvSpPr txBox="1"/>
          <p:nvPr/>
        </p:nvSpPr>
        <p:spPr>
          <a:xfrm>
            <a:off x="2284649" y="4417071"/>
            <a:ext cx="1085347" cy="266565"/>
          </a:xfrm>
          <a:prstGeom prst="rect">
            <a:avLst/>
          </a:prstGeom>
          <a:noFill/>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文本训练集</a:t>
            </a:r>
            <a:endParaRPr kumimoji="0" lang="en-US" altLang="zh-CN" sz="138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31" name="右箭头 30"/>
          <p:cNvSpPr/>
          <p:nvPr/>
        </p:nvSpPr>
        <p:spPr>
          <a:xfrm rot="16200000">
            <a:off x="2721966" y="2881143"/>
            <a:ext cx="133798" cy="16459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0" cap="none" spc="0" normalizeH="0" baseline="0" noProof="0">
              <a:ln>
                <a:noFill/>
              </a:ln>
              <a:solidFill>
                <a:prstClr val="white">
                  <a:lumMod val="95000"/>
                </a:prstClr>
              </a:solidFill>
              <a:effectLst>
                <a:outerShdw blurRad="38100" dist="38100" dir="2700000" algn="tl">
                  <a:srgbClr val="000000">
                    <a:alpha val="43137"/>
                  </a:srgbClr>
                </a:outerShdw>
              </a:effectLst>
              <a:uLnTx/>
              <a:uFillTx/>
              <a:latin typeface="宋体" pitchFamily="2" charset="-122"/>
              <a:ea typeface="宋体" pitchFamily="2" charset="-122"/>
              <a:cs typeface="+mn-cs"/>
            </a:endParaRPr>
          </a:p>
        </p:txBody>
      </p:sp>
      <p:sp>
        <p:nvSpPr>
          <p:cNvPr id="32" name="矩形 31"/>
          <p:cNvSpPr/>
          <p:nvPr/>
        </p:nvSpPr>
        <p:spPr>
          <a:xfrm>
            <a:off x="1547844" y="2017506"/>
            <a:ext cx="2612542" cy="2680724"/>
          </a:xfrm>
          <a:prstGeom prst="rect">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等线" panose="02010600030101010101" pitchFamily="2" charset="-122"/>
              <a:cs typeface="+mn-cs"/>
            </a:endParaRPr>
          </a:p>
        </p:txBody>
      </p:sp>
      <p:sp>
        <p:nvSpPr>
          <p:cNvPr id="33" name="流程图: 库存数据 21"/>
          <p:cNvSpPr/>
          <p:nvPr/>
        </p:nvSpPr>
        <p:spPr>
          <a:xfrm>
            <a:off x="4327908" y="1962887"/>
            <a:ext cx="1633801" cy="479106"/>
          </a:xfrm>
          <a:prstGeom prst="flowChartOnlineStorage">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领域数据</a:t>
            </a:r>
          </a:p>
        </p:txBody>
      </p:sp>
      <p:sp>
        <p:nvSpPr>
          <p:cNvPr id="34" name="流程图: 库存数据 22"/>
          <p:cNvSpPr/>
          <p:nvPr/>
        </p:nvSpPr>
        <p:spPr>
          <a:xfrm>
            <a:off x="4327908" y="2657902"/>
            <a:ext cx="1633801" cy="479106"/>
          </a:xfrm>
          <a:prstGeom prst="flowChartOnlineStorage">
            <a:avLst/>
          </a:prstGeom>
          <a:noFill/>
          <a:ln>
            <a:solidFill>
              <a:schemeClr val="bg1">
                <a:lumMod val="50000"/>
              </a:schemeClr>
            </a:solidFill>
          </a:ln>
          <a:extLst>
            <a:ext uri="{909E8E84-426E-40DD-AFC4-6F175D3DCCD1}">
              <a14:hiddenFill xmlns:a14="http://schemas.microsoft.com/office/drawing/2010/main">
                <a:solidFill>
                  <a:schemeClr val="accent3">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52786" tIns="26393" rIns="52786" bIns="26393"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核心词汇</a:t>
            </a:r>
          </a:p>
        </p:txBody>
      </p:sp>
      <p:pic>
        <p:nvPicPr>
          <p:cNvPr id="35" name="图片 34"/>
          <p:cNvPicPr>
            <a:picLocks noChangeAspect="1"/>
          </p:cNvPicPr>
          <p:nvPr/>
        </p:nvPicPr>
        <p:blipFill>
          <a:blip r:embed="rId5" cstate="print"/>
          <a:stretch>
            <a:fillRect/>
          </a:stretch>
        </p:blipFill>
        <p:spPr>
          <a:xfrm>
            <a:off x="4327906" y="3378578"/>
            <a:ext cx="1667892" cy="673755"/>
          </a:xfrm>
          <a:prstGeom prst="rect">
            <a:avLst/>
          </a:prstGeom>
        </p:spPr>
      </p:pic>
      <p:sp>
        <p:nvSpPr>
          <p:cNvPr id="36" name="文本框 22"/>
          <p:cNvSpPr txBox="1"/>
          <p:nvPr/>
        </p:nvSpPr>
        <p:spPr>
          <a:xfrm>
            <a:off x="4373363" y="4141411"/>
            <a:ext cx="1971213" cy="290161"/>
          </a:xfrm>
          <a:prstGeom prst="rect">
            <a:avLst/>
          </a:prstGeom>
          <a:noFill/>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539"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wǒ</a:t>
            </a:r>
            <a:r>
              <a:rPr kumimoji="0" lang="en-US" altLang="zh-CN" sz="153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539"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xǐ</a:t>
            </a:r>
            <a:r>
              <a:rPr kumimoji="0" lang="en-US" altLang="zh-CN" sz="153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539"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huān</a:t>
            </a:r>
            <a:r>
              <a:rPr kumimoji="0" lang="en-US" altLang="zh-CN" sz="153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539"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bǎi</a:t>
            </a:r>
            <a:r>
              <a:rPr kumimoji="0" lang="en-US" altLang="zh-CN" sz="153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539"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dù</a:t>
            </a:r>
            <a:endParaRPr kumimoji="0" lang="en-US" altLang="zh-CN" sz="1539"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23"/>
          <p:cNvSpPr txBox="1"/>
          <p:nvPr/>
        </p:nvSpPr>
        <p:spPr>
          <a:xfrm>
            <a:off x="4373363" y="4417071"/>
            <a:ext cx="1084420" cy="290161"/>
          </a:xfrm>
          <a:prstGeom prst="rect">
            <a:avLst/>
          </a:prstGeom>
          <a:noFill/>
        </p:spPr>
        <p:txBody>
          <a:bodyPr wrap="square" lIns="52786" tIns="26393" rIns="52786" bIns="26393" rtlCol="0">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我 喜 欢</a:t>
            </a:r>
            <a:endParaRPr kumimoji="0" lang="en-US" altLang="zh-CN" sz="1539" b="0" i="0" u="none" strike="noStrike" kern="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sp>
        <p:nvSpPr>
          <p:cNvPr id="38" name="矩形 37"/>
          <p:cNvSpPr/>
          <p:nvPr/>
        </p:nvSpPr>
        <p:spPr>
          <a:xfrm>
            <a:off x="3550484" y="939948"/>
            <a:ext cx="2236510" cy="338554"/>
          </a:xfrm>
          <a:prstGeom prst="rect">
            <a:avLst/>
          </a:prstGeom>
        </p:spPr>
        <p:txBody>
          <a:bodyPr wrap="none">
            <a:spAutoFit/>
          </a:bodyPr>
          <a:lstStyle/>
          <a:p>
            <a:pPr defTabSz="343760" fontAlgn="auto">
              <a:spcBef>
                <a:spcPts val="0"/>
              </a:spcBef>
              <a:spcAft>
                <a:spcPts val="0"/>
              </a:spcAft>
            </a:pPr>
            <a:r>
              <a:rPr lang="zh-CN" altLang="en-US" sz="1600" b="1" kern="0" dirty="0">
                <a:solidFill>
                  <a:prstClr val="black"/>
                </a:solidFill>
                <a:latin typeface="等线" panose="02010600030101010101" pitchFamily="2" charset="-122"/>
                <a:ea typeface="等线" panose="02010600030101010101" pitchFamily="2" charset="-122"/>
              </a:rPr>
              <a:t>文本匹配：文本一致性</a:t>
            </a:r>
          </a:p>
        </p:txBody>
      </p:sp>
      <p:pic>
        <p:nvPicPr>
          <p:cNvPr id="2" name="我喜欢摆渡">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10996" y="3530234"/>
            <a:ext cx="469209" cy="469209"/>
          </a:xfrm>
          <a:prstGeom prst="rect">
            <a:avLst/>
          </a:prstGeom>
        </p:spPr>
      </p:pic>
      <p:sp>
        <p:nvSpPr>
          <p:cNvPr id="4" name="矩形 3"/>
          <p:cNvSpPr/>
          <p:nvPr/>
        </p:nvSpPr>
        <p:spPr>
          <a:xfrm>
            <a:off x="5457781" y="4425345"/>
            <a:ext cx="708473" cy="329193"/>
          </a:xfrm>
          <a:prstGeom prst="rect">
            <a:avLst/>
          </a:prstGeom>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百 度</a:t>
            </a:r>
            <a:endParaRPr kumimoji="0" lang="zh-CN" altLang="en-US" sz="1539"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3" name="矩形 2"/>
          <p:cNvSpPr/>
          <p:nvPr/>
        </p:nvSpPr>
        <p:spPr>
          <a:xfrm>
            <a:off x="7106663" y="3569394"/>
            <a:ext cx="776175" cy="329193"/>
          </a:xfrm>
          <a:prstGeom prst="rect">
            <a:avLst/>
          </a:prstGeom>
        </p:spPr>
        <p:txBody>
          <a:bodyPr wrap="non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摆渡</a:t>
            </a:r>
            <a:r>
              <a:rPr kumimoji="0" lang="zh-CN" altLang="en-US" sz="1539" b="0"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a:t>
            </a:r>
            <a:endParaRPr kumimoji="0" lang="en-US" altLang="zh-CN" sz="1539" b="0" i="0" u="none" strike="noStrike" kern="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endParaRPr>
          </a:p>
        </p:txBody>
      </p:sp>
      <p:pic>
        <p:nvPicPr>
          <p:cNvPr id="5" name="图片 4"/>
          <p:cNvPicPr>
            <a:picLocks noChangeAspect="1"/>
          </p:cNvPicPr>
          <p:nvPr/>
        </p:nvPicPr>
        <p:blipFill rotWithShape="1">
          <a:blip r:embed="rId7"/>
          <a:srcRect b="7505"/>
          <a:stretch/>
        </p:blipFill>
        <p:spPr>
          <a:xfrm>
            <a:off x="6621697" y="2005853"/>
            <a:ext cx="1557800" cy="1440879"/>
          </a:xfrm>
          <a:prstGeom prst="rect">
            <a:avLst/>
          </a:prstGeom>
        </p:spPr>
      </p:pic>
      <p:sp>
        <p:nvSpPr>
          <p:cNvPr id="6" name="矩形 5">
            <a:extLst>
              <a:ext uri="{FF2B5EF4-FFF2-40B4-BE49-F238E27FC236}">
                <a16:creationId xmlns:a16="http://schemas.microsoft.com/office/drawing/2014/main" id="{C906C5A8-D80E-1CEE-D968-672E80DF9632}"/>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7" name="组合 8">
            <a:extLst>
              <a:ext uri="{FF2B5EF4-FFF2-40B4-BE49-F238E27FC236}">
                <a16:creationId xmlns:a16="http://schemas.microsoft.com/office/drawing/2014/main" id="{2EBB660C-9FFB-F4C5-F095-4D9A7982454D}"/>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8" name="燕尾形 11">
              <a:extLst>
                <a:ext uri="{FF2B5EF4-FFF2-40B4-BE49-F238E27FC236}">
                  <a16:creationId xmlns:a16="http://schemas.microsoft.com/office/drawing/2014/main" id="{79A70DB1-1D3B-9C3F-E69D-67F0A5A33D31}"/>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a:extLst>
                <a:ext uri="{FF2B5EF4-FFF2-40B4-BE49-F238E27FC236}">
                  <a16:creationId xmlns:a16="http://schemas.microsoft.com/office/drawing/2014/main" id="{FFF0DE5D-D1B2-7C52-EF5A-2B70C2B849E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651999135"/>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par>
                                <p:cTn id="56" presetID="22" presetClass="entr" presetSubtype="8"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300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9" fill="hold" display="0">
                  <p:stCondLst>
                    <p:cond delay="indefinite"/>
                  </p:stCondLst>
                  <p:endCondLst>
                    <p:cond evt="onStopAudio" delay="0">
                      <p:tgtEl>
                        <p:sldTgt/>
                      </p:tgtEl>
                    </p:cond>
                  </p:endCondLst>
                </p:cTn>
                <p:tgtEl>
                  <p:spTgt spid="2"/>
                </p:tgtEl>
              </p:cMediaNode>
            </p:audio>
          </p:childTnLst>
        </p:cTn>
      </p:par>
    </p:tnLst>
    <p:bldLst>
      <p:bldP spid="13" grpId="0" bldLvl="0" animBg="1"/>
      <p:bldP spid="16" grpId="0"/>
      <p:bldP spid="17" grpId="0"/>
      <p:bldP spid="18" grpId="0" bldLvl="0" animBg="1"/>
      <p:bldP spid="24" grpId="0" bldLvl="0" animBg="1"/>
      <p:bldP spid="27" grpId="0" bldLvl="0" animBg="1"/>
      <p:bldP spid="28" grpId="0" bldLvl="0" animBg="1"/>
      <p:bldP spid="29" grpId="0" bldLvl="0" animBg="1"/>
      <p:bldP spid="30" grpId="0"/>
      <p:bldP spid="31" grpId="0" bldLvl="0" animBg="1"/>
      <p:bldP spid="32" grpId="0" bldLvl="0" animBg="1"/>
      <p:bldP spid="33" grpId="0" bldLvl="0" animBg="1"/>
      <p:bldP spid="34" grpId="0" bldLvl="0" animBg="1"/>
      <p:bldP spid="36" grpId="0"/>
      <p:bldP spid="37" grpId="0"/>
      <p:bldP spid="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CCD13F5-854F-169A-FE5A-9E9755D7EDB7}"/>
              </a:ext>
            </a:extLst>
          </p:cNvPr>
          <p:cNvGrpSpPr/>
          <p:nvPr/>
        </p:nvGrpSpPr>
        <p:grpSpPr>
          <a:xfrm>
            <a:off x="470583" y="823683"/>
            <a:ext cx="2509852" cy="400543"/>
            <a:chOff x="838537" y="1063625"/>
            <a:chExt cx="3260818" cy="520388"/>
          </a:xfrm>
        </p:grpSpPr>
        <p:grpSp>
          <p:nvGrpSpPr>
            <p:cNvPr id="25" name="组合 24">
              <a:extLst>
                <a:ext uri="{FF2B5EF4-FFF2-40B4-BE49-F238E27FC236}">
                  <a16:creationId xmlns:a16="http://schemas.microsoft.com/office/drawing/2014/main" id="{50FDA000-1A5F-55E3-9340-7CD7E525A320}"/>
                </a:ext>
              </a:extLst>
            </p:cNvPr>
            <p:cNvGrpSpPr/>
            <p:nvPr/>
          </p:nvGrpSpPr>
          <p:grpSpPr>
            <a:xfrm>
              <a:off x="838537" y="1063625"/>
              <a:ext cx="3024783" cy="520388"/>
              <a:chOff x="838538" y="1063625"/>
              <a:chExt cx="2508804" cy="407845"/>
            </a:xfrm>
          </p:grpSpPr>
          <p:sp>
            <p:nvSpPr>
              <p:cNvPr id="12" name="Round Same Side Corner Rectangle 30">
                <a:extLst>
                  <a:ext uri="{FF2B5EF4-FFF2-40B4-BE49-F238E27FC236}">
                    <a16:creationId xmlns:a16="http://schemas.microsoft.com/office/drawing/2014/main" id="{4717531A-2704-2097-9F6C-A7383B824D02}"/>
                  </a:ext>
                </a:extLst>
              </p:cNvPr>
              <p:cNvSpPr/>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1847"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5" name="Round Same Side Corner Rectangle 46">
                <a:extLst>
                  <a:ext uri="{FF2B5EF4-FFF2-40B4-BE49-F238E27FC236}">
                    <a16:creationId xmlns:a16="http://schemas.microsoft.com/office/drawing/2014/main" id="{BB4B43C0-8A1E-8E69-0EC0-E27E437A1981}"/>
                  </a:ext>
                </a:extLst>
              </p:cNvPr>
              <p:cNvSpPr/>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bg-BG" sz="539"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4" name="Text Box 18"/>
            <p:cNvSpPr txBox="1">
              <a:spLocks noChangeArrowheads="1"/>
            </p:cNvSpPr>
            <p:nvPr/>
          </p:nvSpPr>
          <p:spPr bwMode="auto">
            <a:xfrm>
              <a:off x="1074572" y="1108371"/>
              <a:ext cx="3024783" cy="458430"/>
            </a:xfrm>
            <a:prstGeom prst="rect">
              <a:avLst/>
            </a:prstGeom>
            <a:noFill/>
            <a:ln w="9525" algn="ctr">
              <a:noFill/>
              <a:miter lim="800000"/>
            </a:ln>
          </p:spPr>
          <p:txBody>
            <a:bodyPr wrap="square">
              <a:spAutoFit/>
            </a:bodyPr>
            <a:lstStyle/>
            <a:p>
              <a:pPr marL="0" marR="0" lvl="0" indent="0" algn="l" defTabSz="343760" rtl="0" eaLnBrk="1" fontAlgn="auto" latinLnBrk="0" hangingPunct="1">
                <a:lnSpc>
                  <a:spcPct val="100000"/>
                </a:lnSpc>
                <a:spcBef>
                  <a:spcPts val="0"/>
                </a:spcBef>
                <a:spcAft>
                  <a:spcPts val="0"/>
                </a:spcAft>
                <a:buClrTx/>
                <a:buSzTx/>
                <a:buFontTx/>
                <a:buNone/>
                <a:tabLst/>
                <a:defRPr/>
              </a:pPr>
              <a:r>
                <a:rPr kumimoji="0" lang="en-US" altLang="zh-CN"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693"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、语音识别</a:t>
              </a:r>
            </a:p>
          </p:txBody>
        </p:sp>
      </p:grpSp>
      <p:sp>
        <p:nvSpPr>
          <p:cNvPr id="17" name="右箭头 16"/>
          <p:cNvSpPr/>
          <p:nvPr/>
        </p:nvSpPr>
        <p:spPr>
          <a:xfrm>
            <a:off x="3613036" y="3160611"/>
            <a:ext cx="351906" cy="227272"/>
          </a:xfrm>
          <a:prstGeom prst="rightArrow">
            <a:avLst/>
          </a:prstGeom>
          <a:solidFill>
            <a:srgbClr val="4472C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cs typeface="+mn-cs"/>
            </a:endParaRPr>
          </a:p>
        </p:txBody>
      </p:sp>
      <p:sp>
        <p:nvSpPr>
          <p:cNvPr id="18" name="矩形 17"/>
          <p:cNvSpPr/>
          <p:nvPr/>
        </p:nvSpPr>
        <p:spPr>
          <a:xfrm>
            <a:off x="4063922" y="3101960"/>
            <a:ext cx="1000728" cy="329193"/>
          </a:xfrm>
          <a:prstGeom prst="rect">
            <a:avLst/>
          </a:prstGeom>
          <a:ln w="9525">
            <a:solidFill>
              <a:srgbClr val="FFC000"/>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sym typeface="Impact" pitchFamily="34" charset="0"/>
              </a:rPr>
              <a:t>语音识别</a:t>
            </a:r>
          </a:p>
        </p:txBody>
      </p:sp>
      <p:sp>
        <p:nvSpPr>
          <p:cNvPr id="24" name="右箭头 23"/>
          <p:cNvSpPr/>
          <p:nvPr/>
        </p:nvSpPr>
        <p:spPr>
          <a:xfrm>
            <a:off x="5157516" y="3160611"/>
            <a:ext cx="351906" cy="227272"/>
          </a:xfrm>
          <a:prstGeom prst="rightArrow">
            <a:avLst/>
          </a:prstGeom>
          <a:solidFill>
            <a:srgbClr val="4472C4"/>
          </a:solidFill>
          <a:ln>
            <a:solidFill>
              <a:srgbClr val="7A9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27" name="右箭头 26"/>
          <p:cNvSpPr/>
          <p:nvPr/>
        </p:nvSpPr>
        <p:spPr>
          <a:xfrm>
            <a:off x="6748428" y="3167943"/>
            <a:ext cx="351906" cy="227272"/>
          </a:xfrm>
          <a:prstGeom prst="rightArrow">
            <a:avLst/>
          </a:prstGeom>
          <a:solidFill>
            <a:srgbClr val="4472C4"/>
          </a:solidFill>
          <a:ln>
            <a:solidFill>
              <a:srgbClr val="7A9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28" name="矩形 27"/>
          <p:cNvSpPr/>
          <p:nvPr/>
        </p:nvSpPr>
        <p:spPr>
          <a:xfrm>
            <a:off x="7162658" y="3094629"/>
            <a:ext cx="1000728" cy="329193"/>
          </a:xfrm>
          <a:prstGeom prst="rect">
            <a:avLst/>
          </a:prstGeom>
          <a:ln w="12700">
            <a:solidFill>
              <a:schemeClr val="bg1">
                <a:lumMod val="50000"/>
              </a:schemeClr>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mpact" pitchFamily="34" charset="0"/>
              </a:rPr>
              <a:t>语义理解</a:t>
            </a:r>
          </a:p>
        </p:txBody>
      </p:sp>
      <p:sp>
        <p:nvSpPr>
          <p:cNvPr id="29" name="矩形 28"/>
          <p:cNvSpPr/>
          <p:nvPr/>
        </p:nvSpPr>
        <p:spPr>
          <a:xfrm>
            <a:off x="7173869" y="3937739"/>
            <a:ext cx="1000728" cy="329193"/>
          </a:xfrm>
          <a:prstGeom prst="rect">
            <a:avLst/>
          </a:prstGeom>
          <a:ln w="12700">
            <a:solidFill>
              <a:schemeClr val="bg1">
                <a:lumMod val="50000"/>
              </a:schemeClr>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mpact" pitchFamily="34" charset="0"/>
              </a:rPr>
              <a:t>对话管理</a:t>
            </a:r>
          </a:p>
        </p:txBody>
      </p:sp>
      <p:sp>
        <p:nvSpPr>
          <p:cNvPr id="30" name="右箭头 29"/>
          <p:cNvSpPr/>
          <p:nvPr/>
        </p:nvSpPr>
        <p:spPr>
          <a:xfrm>
            <a:off x="7567101" y="3600780"/>
            <a:ext cx="351906" cy="178894"/>
          </a:xfrm>
          <a:prstGeom prst="rightArrow">
            <a:avLst/>
          </a:prstGeom>
          <a:solidFill>
            <a:srgbClr val="4472C4"/>
          </a:solidFill>
          <a:ln>
            <a:solidFill>
              <a:srgbClr val="7A9AD4"/>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31" name="右箭头 30"/>
          <p:cNvSpPr/>
          <p:nvPr/>
        </p:nvSpPr>
        <p:spPr>
          <a:xfrm>
            <a:off x="6737645" y="3989058"/>
            <a:ext cx="351906" cy="227272"/>
          </a:xfrm>
          <a:prstGeom prst="rightArrow">
            <a:avLst/>
          </a:prstGeom>
          <a:solidFill>
            <a:srgbClr val="4472C4"/>
          </a:solidFill>
          <a:ln>
            <a:solidFill>
              <a:srgbClr val="7A9AD4"/>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32" name="右箭头 31"/>
          <p:cNvSpPr/>
          <p:nvPr/>
        </p:nvSpPr>
        <p:spPr>
          <a:xfrm>
            <a:off x="5124739" y="3981728"/>
            <a:ext cx="351906" cy="227272"/>
          </a:xfrm>
          <a:prstGeom prst="rightArrow">
            <a:avLst/>
          </a:prstGeom>
          <a:solidFill>
            <a:srgbClr val="4472C4"/>
          </a:solidFill>
          <a:ln>
            <a:solidFill>
              <a:srgbClr val="7A9AD4"/>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33" name="右箭头 32"/>
          <p:cNvSpPr/>
          <p:nvPr/>
        </p:nvSpPr>
        <p:spPr>
          <a:xfrm rot="4418106">
            <a:off x="1621964" y="3604334"/>
            <a:ext cx="351906" cy="206593"/>
          </a:xfrm>
          <a:prstGeom prst="rightArrow">
            <a:avLst/>
          </a:prstGeom>
          <a:solidFill>
            <a:srgbClr val="4472C4"/>
          </a:solidFill>
          <a:ln>
            <a:solidFill>
              <a:srgbClr val="FFC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35" name="矩形 34"/>
          <p:cNvSpPr/>
          <p:nvPr/>
        </p:nvSpPr>
        <p:spPr>
          <a:xfrm>
            <a:off x="2798760" y="2407153"/>
            <a:ext cx="1000728" cy="329193"/>
          </a:xfrm>
          <a:prstGeom prst="rect">
            <a:avLst/>
          </a:prstGeom>
          <a:ln w="9525">
            <a:solidFill>
              <a:srgbClr val="FFC000"/>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srgbClr val="FFC000"/>
                </a:solidFill>
                <a:effectLst/>
                <a:uLnTx/>
                <a:uFillTx/>
                <a:latin typeface="楷体" panose="02010609060101010101" pitchFamily="49" charset="-122"/>
                <a:ea typeface="楷体" panose="02010609060101010101" pitchFamily="49" charset="-122"/>
                <a:cs typeface="+mn-cs"/>
                <a:sym typeface="Impact" pitchFamily="34" charset="0"/>
              </a:rPr>
              <a:t>语音唤醒</a:t>
            </a:r>
          </a:p>
        </p:txBody>
      </p:sp>
      <p:sp>
        <p:nvSpPr>
          <p:cNvPr id="36" name="环形箭头 35"/>
          <p:cNvSpPr/>
          <p:nvPr/>
        </p:nvSpPr>
        <p:spPr>
          <a:xfrm>
            <a:off x="2843239" y="2706065"/>
            <a:ext cx="769797" cy="762465"/>
          </a:xfrm>
          <a:prstGeom prst="circularArrow">
            <a:avLst/>
          </a:prstGeom>
          <a:solidFill>
            <a:srgbClr val="4472C4"/>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srgbClr val="FFC000"/>
              </a:solidFill>
              <a:effectLst/>
              <a:uLnTx/>
              <a:uFillTx/>
              <a:latin typeface="Calibri" panose="020F0502020204030204"/>
              <a:ea typeface="等线" panose="02010600030101010101" pitchFamily="2" charset="-122"/>
              <a:cs typeface="+mn-cs"/>
            </a:endParaRPr>
          </a:p>
        </p:txBody>
      </p:sp>
      <p:sp>
        <p:nvSpPr>
          <p:cNvPr id="37" name="矩形 36"/>
          <p:cNvSpPr/>
          <p:nvPr/>
        </p:nvSpPr>
        <p:spPr>
          <a:xfrm>
            <a:off x="741096" y="3835341"/>
            <a:ext cx="1000728" cy="329193"/>
          </a:xfrm>
          <a:prstGeom prst="rect">
            <a:avLst/>
          </a:prstGeom>
          <a:ln w="12700">
            <a:solidFill>
              <a:srgbClr val="FFC000"/>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mpact" pitchFamily="34" charset="0"/>
              </a:rPr>
              <a:t>声纹识别 </a:t>
            </a:r>
          </a:p>
        </p:txBody>
      </p:sp>
      <p:sp>
        <p:nvSpPr>
          <p:cNvPr id="39" name="流程图: 文档 38"/>
          <p:cNvSpPr/>
          <p:nvPr/>
        </p:nvSpPr>
        <p:spPr>
          <a:xfrm>
            <a:off x="5631612" y="3079964"/>
            <a:ext cx="987294" cy="439884"/>
          </a:xfrm>
          <a:prstGeom prst="flowChartDocument">
            <a:avLst/>
          </a:prstGeom>
          <a:solidFill>
            <a:srgbClr val="4472C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rPr>
              <a:t>大白你好</a:t>
            </a:r>
          </a:p>
        </p:txBody>
      </p:sp>
      <p:sp>
        <p:nvSpPr>
          <p:cNvPr id="40" name="流程图: 文档 39"/>
          <p:cNvSpPr/>
          <p:nvPr/>
        </p:nvSpPr>
        <p:spPr>
          <a:xfrm>
            <a:off x="5602287" y="3891305"/>
            <a:ext cx="1045946" cy="439884"/>
          </a:xfrm>
          <a:prstGeom prst="flowChartDocument">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855" rIns="13855"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cs typeface="+mn-cs"/>
              </a:rPr>
              <a:t>小明你好</a:t>
            </a:r>
          </a:p>
        </p:txBody>
      </p:sp>
      <p:sp>
        <p:nvSpPr>
          <p:cNvPr id="41" name="矩形 40"/>
          <p:cNvSpPr/>
          <p:nvPr/>
        </p:nvSpPr>
        <p:spPr>
          <a:xfrm>
            <a:off x="4024822" y="3957288"/>
            <a:ext cx="1000728" cy="329193"/>
          </a:xfrm>
          <a:prstGeom prst="rect">
            <a:avLst/>
          </a:prstGeom>
          <a:ln w="12700">
            <a:solidFill>
              <a:schemeClr val="bg1">
                <a:lumMod val="50000"/>
              </a:schemeClr>
            </a:solidFill>
          </a:ln>
        </p:spPr>
        <p:txBody>
          <a:bodyPr wrap="square">
            <a:spAutoFit/>
          </a:bodyPr>
          <a:lstStyle/>
          <a:p>
            <a:pPr marL="0" marR="0" lvl="0" indent="0" algn="ctr" defTabSz="343760" rtl="0" eaLnBrk="1" fontAlgn="auto" latinLnBrk="0" hangingPunct="1">
              <a:lnSpc>
                <a:spcPct val="100000"/>
              </a:lnSpc>
              <a:spcBef>
                <a:spcPts val="0"/>
              </a:spcBef>
              <a:spcAft>
                <a:spcPts val="0"/>
              </a:spcAft>
              <a:buClrTx/>
              <a:buSzTx/>
              <a:buFontTx/>
              <a:buNone/>
              <a:tabLst/>
              <a:defRPr/>
            </a:pPr>
            <a:r>
              <a:rPr kumimoji="0" lang="zh-CN" altLang="en-US" sz="1539"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mpact" pitchFamily="34" charset="0"/>
              </a:rPr>
              <a:t>语音合成</a:t>
            </a:r>
          </a:p>
        </p:txBody>
      </p:sp>
      <p:pic>
        <p:nvPicPr>
          <p:cNvPr id="42" name="图片 41">
            <a:extLst>
              <a:ext uri="{FF2B5EF4-FFF2-40B4-BE49-F238E27FC236}">
                <a16:creationId xmlns:a16="http://schemas.microsoft.com/office/drawing/2014/main" id="{6B44B4D6-AB6E-46B2-96AD-EA9751B2D20E}"/>
              </a:ext>
            </a:extLst>
          </p:cNvPr>
          <p:cNvPicPr>
            <a:picLocks noChangeAspect="1"/>
          </p:cNvPicPr>
          <p:nvPr/>
        </p:nvPicPr>
        <p:blipFill>
          <a:blip r:embed="rId3"/>
          <a:stretch>
            <a:fillRect/>
          </a:stretch>
        </p:blipFill>
        <p:spPr>
          <a:xfrm>
            <a:off x="2488675" y="3988394"/>
            <a:ext cx="1030259" cy="270231"/>
          </a:xfrm>
          <a:prstGeom prst="rect">
            <a:avLst/>
          </a:prstGeom>
        </p:spPr>
      </p:pic>
      <p:pic>
        <p:nvPicPr>
          <p:cNvPr id="43" name="图片 42">
            <a:extLst>
              <a:ext uri="{FF2B5EF4-FFF2-40B4-BE49-F238E27FC236}">
                <a16:creationId xmlns:a16="http://schemas.microsoft.com/office/drawing/2014/main" id="{914A679D-C5CE-461B-84FA-D73B944BC895}"/>
              </a:ext>
            </a:extLst>
          </p:cNvPr>
          <p:cNvPicPr>
            <a:picLocks noChangeAspect="1"/>
          </p:cNvPicPr>
          <p:nvPr/>
        </p:nvPicPr>
        <p:blipFill>
          <a:blip r:embed="rId4"/>
          <a:stretch>
            <a:fillRect/>
          </a:stretch>
        </p:blipFill>
        <p:spPr>
          <a:xfrm>
            <a:off x="1988811" y="3167943"/>
            <a:ext cx="1372513" cy="408629"/>
          </a:xfrm>
          <a:prstGeom prst="rect">
            <a:avLst/>
          </a:prstGeom>
        </p:spPr>
      </p:pic>
      <p:sp>
        <p:nvSpPr>
          <p:cNvPr id="44" name="矩形 43"/>
          <p:cNvSpPr/>
          <p:nvPr/>
        </p:nvSpPr>
        <p:spPr>
          <a:xfrm>
            <a:off x="652259" y="1470193"/>
            <a:ext cx="8160099" cy="802912"/>
          </a:xfrm>
          <a:prstGeom prst="rect">
            <a:avLst/>
          </a:prstGeom>
        </p:spPr>
        <p:txBody>
          <a:bodyPr wrap="square">
            <a:spAutoFit/>
          </a:bodyPr>
          <a:lstStyle/>
          <a:p>
            <a:pPr marL="0" marR="0" lvl="0" indent="0" algn="l" defTabSz="703814" rtl="0" eaLnBrk="1" fontAlgn="base" latinLnBrk="0" hangingPunct="1">
              <a:lnSpc>
                <a:spcPct val="100000"/>
              </a:lnSpc>
              <a:spcBef>
                <a:spcPct val="30000"/>
              </a:spcBef>
              <a:spcAft>
                <a:spcPct val="0"/>
              </a:spcAft>
              <a:buClrTx/>
              <a:buSzTx/>
              <a:buFontTx/>
              <a:buNone/>
              <a:tabLst/>
              <a:defRPr/>
            </a:pPr>
            <a:r>
              <a:rPr kumimoji="0" lang="zh-CN" altLang="en-US" sz="1539" b="0" i="0" u="none" strike="noStrike" kern="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rPr>
              <a:t>语音唤醒</a:t>
            </a:r>
            <a:r>
              <a:rPr kumimoji="0" lang="zh-CN" altLang="en-US" sz="1539"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：在手机、玩具、家电等设备在休眠或锁屏状态下，能检测到用户发出的“小度小度”或“小爱同学”等唤醒词，让处于休眠状态下的设备直接进入到等待指令状态，开启语音交互第一步。</a:t>
            </a:r>
          </a:p>
        </p:txBody>
      </p:sp>
      <p:sp>
        <p:nvSpPr>
          <p:cNvPr id="45" name="右箭头 44"/>
          <p:cNvSpPr/>
          <p:nvPr/>
        </p:nvSpPr>
        <p:spPr>
          <a:xfrm>
            <a:off x="3613035" y="4002599"/>
            <a:ext cx="351906" cy="227272"/>
          </a:xfrm>
          <a:prstGeom prst="rightArrow">
            <a:avLst/>
          </a:prstGeom>
          <a:solidFill>
            <a:srgbClr val="4472C4"/>
          </a:solidFill>
          <a:ln>
            <a:solidFill>
              <a:srgbClr val="7A9AD4"/>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539" b="0" i="0" u="none" strike="noStrike" kern="1200" cap="none" spc="0" normalizeH="0" baseline="0" noProof="0" dirty="0">
              <a:ln>
                <a:noFill/>
              </a:ln>
              <a:solidFill>
                <a:prstClr val="white">
                  <a:lumMod val="95000"/>
                </a:prstClr>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F07725C0-04E8-6716-5162-371D49064E5D}"/>
              </a:ext>
            </a:extLst>
          </p:cNvPr>
          <p:cNvSpPr/>
          <p:nvPr/>
        </p:nvSpPr>
        <p:spPr>
          <a:xfrm>
            <a:off x="1063885" y="0"/>
            <a:ext cx="3598307" cy="378565"/>
          </a:xfrm>
          <a:prstGeom prst="rect">
            <a:avLst/>
          </a:prstGeom>
        </p:spPr>
        <p:txBody>
          <a:bodyPr wrap="square" bIns="0">
            <a:spAutoFit/>
          </a:bodyPr>
          <a:lstStyle/>
          <a:p>
            <a:pPr marL="171450" indent="-171450" defTabSz="343760">
              <a:lnSpc>
                <a:spcPct val="90000"/>
              </a:lnSpc>
              <a:spcBef>
                <a:spcPct val="20000"/>
              </a:spcBef>
              <a:defRPr/>
            </a:pPr>
            <a:r>
              <a:rPr lang="en-US" altLang="zh-CN"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3.2 </a:t>
            </a:r>
            <a:r>
              <a:rPr lang="zh-CN" altLang="en-US" sz="2400" b="1" kern="0" dirty="0">
                <a:solidFill>
                  <a:srgbClr val="2638AE"/>
                </a:solidFill>
                <a:effectLst>
                  <a:outerShdw blurRad="38100" dist="38100" dir="2700000" algn="tl">
                    <a:srgbClr val="C0C0C0"/>
                  </a:outerShdw>
                </a:effectLst>
                <a:latin typeface="宋体" pitchFamily="2" charset="-122"/>
                <a:ea typeface="宋体" pitchFamily="2" charset="-122"/>
                <a:sym typeface="+mn-lt"/>
              </a:rPr>
              <a:t>语音处理的常用技术</a:t>
            </a:r>
          </a:p>
        </p:txBody>
      </p:sp>
      <p:grpSp>
        <p:nvGrpSpPr>
          <p:cNvPr id="3" name="组合 8">
            <a:extLst>
              <a:ext uri="{FF2B5EF4-FFF2-40B4-BE49-F238E27FC236}">
                <a16:creationId xmlns:a16="http://schemas.microsoft.com/office/drawing/2014/main" id="{CC20A338-9993-8239-FBFC-F6664400E996}"/>
              </a:ext>
            </a:extLst>
          </p:cNvPr>
          <p:cNvGrpSpPr/>
          <p:nvPr/>
        </p:nvGrpSpPr>
        <p:grpSpPr>
          <a:xfrm>
            <a:off x="735232" y="124064"/>
            <a:ext cx="196451" cy="166255"/>
            <a:chOff x="3956729" y="339502"/>
            <a:chExt cx="255231" cy="216000"/>
          </a:xfrm>
          <a:effectLst>
            <a:outerShdw blurRad="50800" dist="50800" dir="21540000" algn="ctr" rotWithShape="0">
              <a:schemeClr val="bg1">
                <a:alpha val="0"/>
              </a:schemeClr>
            </a:outerShdw>
          </a:effectLst>
        </p:grpSpPr>
        <p:sp>
          <p:nvSpPr>
            <p:cNvPr id="4" name="燕尾形 11">
              <a:extLst>
                <a:ext uri="{FF2B5EF4-FFF2-40B4-BE49-F238E27FC236}">
                  <a16:creationId xmlns:a16="http://schemas.microsoft.com/office/drawing/2014/main" id="{B29E58E8-1300-EBB1-300B-420F9AA1AF49}"/>
                </a:ext>
              </a:extLst>
            </p:cNvPr>
            <p:cNvSpPr/>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燕尾形 12">
              <a:extLst>
                <a:ext uri="{FF2B5EF4-FFF2-40B4-BE49-F238E27FC236}">
                  <a16:creationId xmlns:a16="http://schemas.microsoft.com/office/drawing/2014/main" id="{7AA1FA6F-58BB-F96A-0E0F-8ADAC7F03BFD}"/>
                </a:ext>
              </a:extLst>
            </p:cNvPr>
            <p:cNvSpPr/>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76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173891977"/>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linds(horizont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linds(horizontal)">
                                      <p:cBhvr>
                                        <p:cTn id="47" dur="500"/>
                                        <p:tgtEl>
                                          <p:spTgt spid="3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blinds(horizontal)">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blinds(horizontal)">
                                      <p:cBhvr>
                                        <p:cTn id="71" dur="500"/>
                                        <p:tgtEl>
                                          <p:spTgt spid="33"/>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linds(horizontal)">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9" grpId="0" animBg="1"/>
      <p:bldP spid="40" grpId="0" animBg="1"/>
      <p:bldP spid="41" grpId="0" animBg="1"/>
      <p:bldP spid="45"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14959</TotalTime>
  <Pages>0</Pages>
  <Words>4790</Words>
  <Characters>0</Characters>
  <Application>Microsoft Office PowerPoint</Application>
  <DocSecurity>0</DocSecurity>
  <PresentationFormat>全屏显示(16:9)</PresentationFormat>
  <Lines>0</Lines>
  <Paragraphs>474</Paragraphs>
  <Slides>31</Slides>
  <Notes>31</Notes>
  <HiddenSlides>0</HiddenSlides>
  <MMClips>3</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31</vt:i4>
      </vt:variant>
    </vt:vector>
  </HeadingPairs>
  <TitlesOfParts>
    <vt:vector size="51" baseType="lpstr">
      <vt:lpstr>-apple-system</vt:lpstr>
      <vt:lpstr>itzhiyin</vt:lpstr>
      <vt:lpstr>pingfang SC</vt:lpstr>
      <vt:lpstr>pingfang SC</vt:lpstr>
      <vt:lpstr>等线</vt:lpstr>
      <vt:lpstr>方正舒体</vt:lpstr>
      <vt:lpstr>楷体</vt:lpstr>
      <vt:lpstr>楷体_GB2312</vt:lpstr>
      <vt:lpstr>宋体</vt:lpstr>
      <vt:lpstr>微软雅黑</vt:lpstr>
      <vt:lpstr>印品黑体</vt:lpstr>
      <vt:lpstr>Arial</vt:lpstr>
      <vt:lpstr>Calibri</vt:lpstr>
      <vt:lpstr>Calibri Light</vt:lpstr>
      <vt:lpstr>Cambria Math</vt:lpstr>
      <vt:lpstr>Impact</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YAN HU</cp:lastModifiedBy>
  <cp:revision>1832</cp:revision>
  <dcterms:created xsi:type="dcterms:W3CDTF">2015-01-13T10:49:01Z</dcterms:created>
  <dcterms:modified xsi:type="dcterms:W3CDTF">2024-02-24T14:24:22Z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